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61" r:id="rId5"/>
    <p:sldId id="262" r:id="rId6"/>
    <p:sldId id="259" r:id="rId7"/>
    <p:sldId id="263" r:id="rId8"/>
    <p:sldId id="260" r:id="rId9"/>
    <p:sldId id="284" r:id="rId10"/>
    <p:sldId id="291" r:id="rId11"/>
    <p:sldId id="265" r:id="rId12"/>
    <p:sldId id="266" r:id="rId13"/>
    <p:sldId id="267" r:id="rId14"/>
    <p:sldId id="268" r:id="rId15"/>
    <p:sldId id="269" r:id="rId16"/>
    <p:sldId id="270" r:id="rId17"/>
    <p:sldId id="271" r:id="rId18"/>
    <p:sldId id="273" r:id="rId19"/>
    <p:sldId id="274" r:id="rId20"/>
    <p:sldId id="275" r:id="rId21"/>
    <p:sldId id="276" r:id="rId22"/>
    <p:sldId id="272" r:id="rId23"/>
    <p:sldId id="277" r:id="rId24"/>
    <p:sldId id="280" r:id="rId25"/>
    <p:sldId id="281" r:id="rId26"/>
    <p:sldId id="279" r:id="rId27"/>
    <p:sldId id="282" r:id="rId28"/>
    <p:sldId id="283" r:id="rId29"/>
    <p:sldId id="290" r:id="rId30"/>
    <p:sldId id="264" r:id="rId31"/>
    <p:sldId id="289" r:id="rId32"/>
    <p:sldId id="288" r:id="rId33"/>
    <p:sldId id="285" r:id="rId34"/>
    <p:sldId id="286"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311"/>
    <a:srgbClr val="1421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6" autoAdjust="0"/>
    <p:restoredTop sz="90769" autoAdjust="0"/>
  </p:normalViewPr>
  <p:slideViewPr>
    <p:cSldViewPr snapToGrid="0">
      <p:cViewPr varScale="1">
        <p:scale>
          <a:sx n="83" d="100"/>
          <a:sy n="83" d="100"/>
        </p:scale>
        <p:origin x="58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60457-E225-4FDB-AA4B-4AAE08881EE5}" type="datetimeFigureOut">
              <a:rPr lang="en-US" smtClean="0"/>
              <a:t>10/24/2021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3668D-C065-42B5-9080-905290634CEF}" type="slidenum">
              <a:rPr lang="en-US" smtClean="0"/>
              <a:t>‹#›</a:t>
            </a:fld>
            <a:endParaRPr lang="en-US" dirty="0"/>
          </a:p>
        </p:txBody>
      </p:sp>
    </p:spTree>
    <p:extLst>
      <p:ext uri="{BB962C8B-B14F-4D97-AF65-F5344CB8AC3E}">
        <p14:creationId xmlns:p14="http://schemas.microsoft.com/office/powerpoint/2010/main" val="121168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31F20"/>
                </a:solidFill>
                <a:effectLst/>
                <a:latin typeface="Bahnschrift" panose="020B0502040204020203" pitchFamily="34" charset="0"/>
              </a:rPr>
              <a:t>Human-Computer Interaction (HCI) is getting increasingly important as a result of the increasing</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significance of computer's influence on our lives. Researchers are trying to make HCI faster, easier, and more natural. To achieve this, Human-to-Human Interaction techniques are being introduced into the field of Human-Computer Interaction. One of the richest Human-to-Human Interaction fields is the use of hand gestures in order to express ideas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D133668D-C065-42B5-9080-905290634CEF}" type="slidenum">
              <a:rPr lang="en-US" smtClean="0"/>
              <a:t>3</a:t>
            </a:fld>
            <a:endParaRPr lang="en-US" dirty="0"/>
          </a:p>
        </p:txBody>
      </p:sp>
    </p:spTree>
    <p:extLst>
      <p:ext uri="{BB962C8B-B14F-4D97-AF65-F5344CB8AC3E}">
        <p14:creationId xmlns:p14="http://schemas.microsoft.com/office/powerpoint/2010/main" val="229285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257A-1AE3-4E7A-96B2-E8E01B4D5D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F0A205-A2D5-4781-88CA-72A5E4CCD9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D66C51-E22A-44E4-AF1D-D4B7A32BA076}"/>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5" name="Footer Placeholder 4">
            <a:extLst>
              <a:ext uri="{FF2B5EF4-FFF2-40B4-BE49-F238E27FC236}">
                <a16:creationId xmlns:a16="http://schemas.microsoft.com/office/drawing/2014/main" id="{7F3F64CA-C415-44E6-B06B-6B2403A5D3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4B5C57-3899-4DE8-BEDA-B19579B02DEC}"/>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4247243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AFC9-0970-4547-9CFE-9081D8F3FD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13B924-15FA-4F4E-8AC9-D1E9A9AFD2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4B6FF-33A4-456C-A50A-98C1F3E8FF5B}"/>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5" name="Footer Placeholder 4">
            <a:extLst>
              <a:ext uri="{FF2B5EF4-FFF2-40B4-BE49-F238E27FC236}">
                <a16:creationId xmlns:a16="http://schemas.microsoft.com/office/drawing/2014/main" id="{1B488551-898D-46F2-8DFD-91E62AC4F0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B81034-DA26-477C-8FC0-AFEC7E666FDD}"/>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414065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956F4B-CAC4-42C7-A06C-BBAFEEE0D6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552616-9A50-440B-A43F-357E4789F4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DD907-0652-47FF-B5C1-7ECC35E248B4}"/>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5" name="Footer Placeholder 4">
            <a:extLst>
              <a:ext uri="{FF2B5EF4-FFF2-40B4-BE49-F238E27FC236}">
                <a16:creationId xmlns:a16="http://schemas.microsoft.com/office/drawing/2014/main" id="{D4ED0A83-6289-4B76-ADFA-BDFE825CDA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597102-7920-49A9-843D-4DB16046E244}"/>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163975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BD67-2483-41C9-8D95-A85078470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862E98-A21D-4090-8749-9EF9C9168A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F868A-259F-47FF-90DF-2B979B350804}"/>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5" name="Footer Placeholder 4">
            <a:extLst>
              <a:ext uri="{FF2B5EF4-FFF2-40B4-BE49-F238E27FC236}">
                <a16:creationId xmlns:a16="http://schemas.microsoft.com/office/drawing/2014/main" id="{A4B4EE5B-E1AA-4AC0-871E-AE37D39F2A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1008C1-B8F8-4057-8E92-BD390A0C68C0}"/>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343682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033B-19B5-44C6-9AA2-EE926573DB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2951CE-4905-423E-BE3A-3720BC2221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6A30A6-144D-4FEA-B207-C1BE7A52E82E}"/>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5" name="Footer Placeholder 4">
            <a:extLst>
              <a:ext uri="{FF2B5EF4-FFF2-40B4-BE49-F238E27FC236}">
                <a16:creationId xmlns:a16="http://schemas.microsoft.com/office/drawing/2014/main" id="{0FA6DC0B-4A93-4FDD-AAFA-598B813565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3DCEC2-9A04-460A-AA50-957CD1A82331}"/>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982353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0484-F810-43F9-A139-E0D487A7C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0343CD-6192-4D9A-BF5D-B8159F7732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042B39-C458-4522-9BE7-32D236D88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F35BBA-0F69-49BB-BC81-E3DD903FBAC0}"/>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6" name="Footer Placeholder 5">
            <a:extLst>
              <a:ext uri="{FF2B5EF4-FFF2-40B4-BE49-F238E27FC236}">
                <a16:creationId xmlns:a16="http://schemas.microsoft.com/office/drawing/2014/main" id="{F17F6CEE-399B-4402-9386-8644F882B8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12E323-591A-4D12-868A-4A8C8106CEF4}"/>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3599609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8F52-A076-4DCF-AD14-2FABFD801A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A9752C-0649-45D6-A421-D146EDC81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E0022C-D7F4-40FB-AD6F-AAE33C79BE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F18987-A07F-4A94-AE7B-844F6AEA7A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BBA5DA-8687-49A5-B803-1D465D3D3A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F5E740-0363-4E66-85EA-2A92D9013754}"/>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8" name="Footer Placeholder 7">
            <a:extLst>
              <a:ext uri="{FF2B5EF4-FFF2-40B4-BE49-F238E27FC236}">
                <a16:creationId xmlns:a16="http://schemas.microsoft.com/office/drawing/2014/main" id="{E226FBEF-1C74-4E47-A1E7-852BA8A1689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C9685AC-5D70-4623-8230-114F512E1FE0}"/>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119804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ED139-C653-4D3B-BC94-A728AB7EF9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1F9FAD-52D5-4894-AC42-38892FD2E193}"/>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4" name="Footer Placeholder 3">
            <a:extLst>
              <a:ext uri="{FF2B5EF4-FFF2-40B4-BE49-F238E27FC236}">
                <a16:creationId xmlns:a16="http://schemas.microsoft.com/office/drawing/2014/main" id="{1605ED02-352B-426A-98EA-E94806BF965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F9BC3EF-CA89-4039-937C-93DEE421C799}"/>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50729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77E5B0-4F9D-4F61-8DC2-8D02CC978646}"/>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3" name="Footer Placeholder 2">
            <a:extLst>
              <a:ext uri="{FF2B5EF4-FFF2-40B4-BE49-F238E27FC236}">
                <a16:creationId xmlns:a16="http://schemas.microsoft.com/office/drawing/2014/main" id="{B6D81C14-2356-4BC9-BC9D-BF2DA27751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D5FE324-65CC-41EF-BC1A-98FFAAD4EDFE}"/>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379752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C4A8-8FE5-40A9-A33C-A5B8751679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9FF385-54FB-48B8-A526-AD0CDC6F17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86A5CA-24DC-458D-9157-63165DB57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4366C-50F5-4EB4-A507-E2D19C447F5E}"/>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6" name="Footer Placeholder 5">
            <a:extLst>
              <a:ext uri="{FF2B5EF4-FFF2-40B4-BE49-F238E27FC236}">
                <a16:creationId xmlns:a16="http://schemas.microsoft.com/office/drawing/2014/main" id="{EB42E17E-B706-451C-BC03-08EC69728FC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2D6694-8547-45A2-8156-2A07B7880132}"/>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1932922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1987-DCDA-49EC-A88C-F51B9C0518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D8367B-7068-45A8-9FC4-3A7EE913D7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570723B-A85B-485E-9AE5-41DC80CBF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EED0A-BEFA-425A-8349-3CF645327153}"/>
              </a:ext>
            </a:extLst>
          </p:cNvPr>
          <p:cNvSpPr>
            <a:spLocks noGrp="1"/>
          </p:cNvSpPr>
          <p:nvPr>
            <p:ph type="dt" sz="half" idx="10"/>
          </p:nvPr>
        </p:nvSpPr>
        <p:spPr/>
        <p:txBody>
          <a:bodyPr/>
          <a:lstStyle/>
          <a:p>
            <a:fld id="{1370B16D-6B3F-4341-9DB9-B8CD21C5B618}" type="datetimeFigureOut">
              <a:rPr lang="en-US" smtClean="0"/>
              <a:t>10/24/2021</a:t>
            </a:fld>
            <a:endParaRPr lang="en-US" dirty="0"/>
          </a:p>
        </p:txBody>
      </p:sp>
      <p:sp>
        <p:nvSpPr>
          <p:cNvPr id="6" name="Footer Placeholder 5">
            <a:extLst>
              <a:ext uri="{FF2B5EF4-FFF2-40B4-BE49-F238E27FC236}">
                <a16:creationId xmlns:a16="http://schemas.microsoft.com/office/drawing/2014/main" id="{51E37AFD-1418-4680-9B43-3F5E7E6318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44C901-9447-4DF3-81FC-91440323E004}"/>
              </a:ext>
            </a:extLst>
          </p:cNvPr>
          <p:cNvSpPr>
            <a:spLocks noGrp="1"/>
          </p:cNvSpPr>
          <p:nvPr>
            <p:ph type="sldNum" sz="quarter" idx="12"/>
          </p:nvPr>
        </p:nvSpPr>
        <p:spPr/>
        <p:txBody>
          <a:bodyPr/>
          <a:lstStyle/>
          <a:p>
            <a:fld id="{8CC94EE2-954F-49E1-8381-80EC4408C5FF}" type="slidenum">
              <a:rPr lang="en-US" smtClean="0"/>
              <a:t>‹#›</a:t>
            </a:fld>
            <a:endParaRPr lang="en-US" dirty="0"/>
          </a:p>
        </p:txBody>
      </p:sp>
    </p:spTree>
    <p:extLst>
      <p:ext uri="{BB962C8B-B14F-4D97-AF65-F5344CB8AC3E}">
        <p14:creationId xmlns:p14="http://schemas.microsoft.com/office/powerpoint/2010/main" val="80146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8D9B95-7D3F-443C-9DB7-44066FAB93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01AB46-117D-4492-8B1A-343CD9241B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1D0AB-125F-4A15-87CF-B4D16F8450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0B16D-6B3F-4341-9DB9-B8CD21C5B618}" type="datetimeFigureOut">
              <a:rPr lang="en-US" smtClean="0"/>
              <a:t>10/24/2021</a:t>
            </a:fld>
            <a:endParaRPr lang="en-US" dirty="0"/>
          </a:p>
        </p:txBody>
      </p:sp>
      <p:sp>
        <p:nvSpPr>
          <p:cNvPr id="5" name="Footer Placeholder 4">
            <a:extLst>
              <a:ext uri="{FF2B5EF4-FFF2-40B4-BE49-F238E27FC236}">
                <a16:creationId xmlns:a16="http://schemas.microsoft.com/office/drawing/2014/main" id="{A95FE7C6-3395-4240-A9FA-BE79DFF52A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3AA1F9F-2492-4417-8818-6DDCCF500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C94EE2-954F-49E1-8381-80EC4408C5FF}" type="slidenum">
              <a:rPr lang="en-US" smtClean="0"/>
              <a:t>‹#›</a:t>
            </a:fld>
            <a:endParaRPr lang="en-US" dirty="0"/>
          </a:p>
        </p:txBody>
      </p:sp>
    </p:spTree>
    <p:extLst>
      <p:ext uri="{BB962C8B-B14F-4D97-AF65-F5344CB8AC3E}">
        <p14:creationId xmlns:p14="http://schemas.microsoft.com/office/powerpoint/2010/main" val="903161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f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jp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8E57C6-69EA-4A7A-91F9-2AA0ED2F35B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C7EE47C-BDDB-4DA5-B16A-A04CF8DCDA48}"/>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Top Corners Snipped 14">
            <a:extLst>
              <a:ext uri="{FF2B5EF4-FFF2-40B4-BE49-F238E27FC236}">
                <a16:creationId xmlns:a16="http://schemas.microsoft.com/office/drawing/2014/main" id="{2189E1D0-349D-4B53-A5A3-708B8BA72C65}"/>
              </a:ext>
            </a:extLst>
          </p:cNvPr>
          <p:cNvSpPr/>
          <p:nvPr/>
        </p:nvSpPr>
        <p:spPr>
          <a:xfrm rot="10800000">
            <a:off x="10972798" y="0"/>
            <a:ext cx="989901" cy="880844"/>
          </a:xfrm>
          <a:prstGeom prst="snip2SameRect">
            <a:avLst/>
          </a:prstGeom>
          <a:solidFill>
            <a:srgbClr val="14213D"/>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Top Corners Snipped 15">
            <a:extLst>
              <a:ext uri="{FF2B5EF4-FFF2-40B4-BE49-F238E27FC236}">
                <a16:creationId xmlns:a16="http://schemas.microsoft.com/office/drawing/2014/main" id="{4D96E6D3-705E-4505-972E-363334348E56}"/>
              </a:ext>
            </a:extLst>
          </p:cNvPr>
          <p:cNvSpPr/>
          <p:nvPr/>
        </p:nvSpPr>
        <p:spPr>
          <a:xfrm rot="10800000">
            <a:off x="9741015" y="0"/>
            <a:ext cx="989901" cy="880844"/>
          </a:xfrm>
          <a:prstGeom prst="snip2SameRect">
            <a:avLst/>
          </a:prstGeom>
          <a:solidFill>
            <a:srgbClr val="14213D"/>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Top Corners Snipped 16">
            <a:extLst>
              <a:ext uri="{FF2B5EF4-FFF2-40B4-BE49-F238E27FC236}">
                <a16:creationId xmlns:a16="http://schemas.microsoft.com/office/drawing/2014/main" id="{4034185D-3AE6-4003-9291-F568A3092D2E}"/>
              </a:ext>
            </a:extLst>
          </p:cNvPr>
          <p:cNvSpPr/>
          <p:nvPr/>
        </p:nvSpPr>
        <p:spPr>
          <a:xfrm rot="10800000">
            <a:off x="8503185" y="0"/>
            <a:ext cx="989901" cy="880844"/>
          </a:xfrm>
          <a:prstGeom prst="snip2SameRect">
            <a:avLst>
              <a:gd name="adj1" fmla="val 16667"/>
              <a:gd name="adj2" fmla="val 0"/>
            </a:avLst>
          </a:prstGeom>
          <a:solidFill>
            <a:srgbClr val="14213D"/>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Logo&#10;&#10;Description automatically generated">
            <a:extLst>
              <a:ext uri="{FF2B5EF4-FFF2-40B4-BE49-F238E27FC236}">
                <a16:creationId xmlns:a16="http://schemas.microsoft.com/office/drawing/2014/main" id="{68D5AC0D-9D8E-42C3-A9E8-3B4D40EE2715}"/>
              </a:ext>
            </a:extLst>
          </p:cNvPr>
          <p:cNvPicPr>
            <a:picLocks noChangeAspect="1"/>
          </p:cNvPicPr>
          <p:nvPr/>
        </p:nvPicPr>
        <p:blipFill rotWithShape="1">
          <a:blip r:embed="rId2">
            <a:extLst>
              <a:ext uri="{28A0092B-C50C-407E-A947-70E740481C1C}">
                <a14:useLocalDpi xmlns:a14="http://schemas.microsoft.com/office/drawing/2010/main" val="0"/>
              </a:ext>
            </a:extLst>
          </a:blip>
          <a:srcRect l="15295" t="14327" r="14178" b="7819"/>
          <a:stretch/>
        </p:blipFill>
        <p:spPr>
          <a:xfrm>
            <a:off x="8556448" y="129539"/>
            <a:ext cx="850612" cy="491490"/>
          </a:xfrm>
          <a:prstGeom prst="rect">
            <a:avLst/>
          </a:prstGeom>
        </p:spPr>
      </p:pic>
      <p:pic>
        <p:nvPicPr>
          <p:cNvPr id="12" name="Picture 11" descr="Icon&#10;&#10;Description automatically generated">
            <a:extLst>
              <a:ext uri="{FF2B5EF4-FFF2-40B4-BE49-F238E27FC236}">
                <a16:creationId xmlns:a16="http://schemas.microsoft.com/office/drawing/2014/main" id="{93261895-EA10-4067-B4B9-9A5D117C6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943" y="193399"/>
            <a:ext cx="494044" cy="494044"/>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21F9D94B-ABEF-4628-8390-28E4D0496E56}"/>
              </a:ext>
            </a:extLst>
          </p:cNvPr>
          <p:cNvPicPr>
            <a:picLocks noChangeAspect="1"/>
          </p:cNvPicPr>
          <p:nvPr/>
        </p:nvPicPr>
        <p:blipFill rotWithShape="1">
          <a:blip r:embed="rId4">
            <a:extLst>
              <a:ext uri="{28A0092B-C50C-407E-A947-70E740481C1C}">
                <a14:useLocalDpi xmlns:a14="http://schemas.microsoft.com/office/drawing/2010/main" val="0"/>
              </a:ext>
            </a:extLst>
          </a:blip>
          <a:srcRect l="9716" t="13083" r="8181" b="8460"/>
          <a:stretch/>
        </p:blipFill>
        <p:spPr>
          <a:xfrm>
            <a:off x="11206474" y="190754"/>
            <a:ext cx="522548" cy="499337"/>
          </a:xfrm>
          <a:prstGeom prst="rect">
            <a:avLst/>
          </a:prstGeom>
        </p:spPr>
      </p:pic>
      <p:pic>
        <p:nvPicPr>
          <p:cNvPr id="19" name="Picture 18" descr="Text&#10;&#10;Description automatically generated">
            <a:extLst>
              <a:ext uri="{FF2B5EF4-FFF2-40B4-BE49-F238E27FC236}">
                <a16:creationId xmlns:a16="http://schemas.microsoft.com/office/drawing/2014/main" id="{02202888-1D74-4A00-BA28-310F6CE73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769" y="1593850"/>
            <a:ext cx="10254462" cy="3670301"/>
          </a:xfrm>
          <a:prstGeom prst="rect">
            <a:avLst/>
          </a:prstGeom>
        </p:spPr>
      </p:pic>
    </p:spTree>
    <p:extLst>
      <p:ext uri="{BB962C8B-B14F-4D97-AF65-F5344CB8AC3E}">
        <p14:creationId xmlns:p14="http://schemas.microsoft.com/office/powerpoint/2010/main" val="2959673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48F877C-E23D-411A-B209-C090EC1CC1EE}"/>
              </a:ext>
            </a:extLst>
          </p:cNvPr>
          <p:cNvSpPr>
            <a:spLocks noGrp="1"/>
          </p:cNvSpPr>
          <p:nvPr>
            <p:ph type="title"/>
          </p:nvPr>
        </p:nvSpPr>
        <p:spPr/>
        <p:txBody>
          <a:bodyPr/>
          <a:lstStyle/>
          <a:p>
            <a:r>
              <a:rPr lang="en-US" dirty="0">
                <a:latin typeface="Bahnschrift" panose="020B0502040204020203" pitchFamily="34" charset="0"/>
              </a:rPr>
              <a:t>DEMO VIDEO</a:t>
            </a:r>
          </a:p>
        </p:txBody>
      </p:sp>
      <p:pic>
        <p:nvPicPr>
          <p:cNvPr id="2" name="Demo Video SIGNARA">
            <a:hlinkClick r:id="" action="ppaction://media"/>
            <a:extLst>
              <a:ext uri="{FF2B5EF4-FFF2-40B4-BE49-F238E27FC236}">
                <a16:creationId xmlns:a16="http://schemas.microsoft.com/office/drawing/2014/main" id="{F92AD9CA-021E-48AC-9F70-2D14E5568F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0061"/>
            <a:ext cx="12192000" cy="6868061"/>
          </a:xfrm>
          <a:prstGeom prst="rect">
            <a:avLst/>
          </a:prstGeom>
        </p:spPr>
      </p:pic>
    </p:spTree>
    <p:extLst>
      <p:ext uri="{BB962C8B-B14F-4D97-AF65-F5344CB8AC3E}">
        <p14:creationId xmlns:p14="http://schemas.microsoft.com/office/powerpoint/2010/main" val="217395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5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EC5F-C423-41E3-961D-650AF61AFA15}"/>
              </a:ext>
            </a:extLst>
          </p:cNvPr>
          <p:cNvSpPr>
            <a:spLocks noGrp="1"/>
          </p:cNvSpPr>
          <p:nvPr>
            <p:ph type="title"/>
          </p:nvPr>
        </p:nvSpPr>
        <p:spPr/>
        <p:txBody>
          <a:bodyPr/>
          <a:lstStyle/>
          <a:p>
            <a:r>
              <a:rPr lang="en-US" dirty="0">
                <a:latin typeface="Bahnschrift" panose="020B0502040204020203" pitchFamily="34" charset="0"/>
              </a:rPr>
              <a:t>SIGN TO TEXT</a:t>
            </a:r>
          </a:p>
        </p:txBody>
      </p:sp>
      <p:sp>
        <p:nvSpPr>
          <p:cNvPr id="3" name="Content Placeholder 2">
            <a:extLst>
              <a:ext uri="{FF2B5EF4-FFF2-40B4-BE49-F238E27FC236}">
                <a16:creationId xmlns:a16="http://schemas.microsoft.com/office/drawing/2014/main" id="{D7AAD808-42E7-4916-AC8E-B03D20D54372}"/>
              </a:ext>
            </a:extLst>
          </p:cNvPr>
          <p:cNvSpPr>
            <a:spLocks noGrp="1"/>
          </p:cNvSpPr>
          <p:nvPr>
            <p:ph idx="1"/>
          </p:nvPr>
        </p:nvSpPr>
        <p:spPr>
          <a:xfrm>
            <a:off x="838200" y="4500880"/>
            <a:ext cx="10515600" cy="1910080"/>
          </a:xfrm>
        </p:spPr>
        <p:txBody>
          <a:bodyPr>
            <a:normAutofit/>
          </a:bodyPr>
          <a:lstStyle/>
          <a:p>
            <a:pPr algn="just"/>
            <a:r>
              <a:rPr lang="en-US" sz="1800" b="0" i="0" dirty="0">
                <a:solidFill>
                  <a:srgbClr val="231F20"/>
                </a:solidFill>
                <a:effectLst/>
                <a:latin typeface="Bahnschrift" panose="020B0502040204020203" pitchFamily="34" charset="0"/>
              </a:rPr>
              <a:t>T</a:t>
            </a:r>
            <a:r>
              <a:rPr lang="en-US" sz="1900" b="0" i="0" dirty="0">
                <a:solidFill>
                  <a:srgbClr val="231F20"/>
                </a:solidFill>
                <a:effectLst/>
                <a:latin typeface="Bahnschrift" panose="020B0502040204020203" pitchFamily="34" charset="0"/>
              </a:rPr>
              <a:t>he goal of SIGNARA is to develop software that is capable of real-time translation of Arabic sign language into text. Due to resources and time constraints, the scope has been limited to completing </a:t>
            </a:r>
            <a:r>
              <a:rPr lang="en-US" sz="1900" b="0" i="0" dirty="0">
                <a:solidFill>
                  <a:srgbClr val="FCA311"/>
                </a:solidFill>
                <a:effectLst/>
                <a:latin typeface="Bahnschrift" panose="020B0502040204020203" pitchFamily="34" charset="0"/>
              </a:rPr>
              <a:t>9 Words </a:t>
            </a:r>
            <a:r>
              <a:rPr lang="en-US" sz="1900" b="0" i="0" dirty="0">
                <a:solidFill>
                  <a:srgbClr val="231F20"/>
                </a:solidFill>
                <a:effectLst/>
                <a:latin typeface="Bahnschrift" panose="020B0502040204020203" pitchFamily="34" charset="0"/>
              </a:rPr>
              <a:t>and the </a:t>
            </a:r>
            <a:r>
              <a:rPr lang="en-US" sz="1900" b="0" i="0" dirty="0">
                <a:solidFill>
                  <a:srgbClr val="FCA311"/>
                </a:solidFill>
                <a:effectLst/>
                <a:latin typeface="Bahnschrift" panose="020B0502040204020203" pitchFamily="34" charset="0"/>
              </a:rPr>
              <a:t>whole Arabic alphabet.</a:t>
            </a:r>
          </a:p>
          <a:p>
            <a:pPr algn="just"/>
            <a:r>
              <a:rPr lang="en-US" sz="1900" dirty="0">
                <a:latin typeface="Bahnschrift" panose="020B0502040204020203" pitchFamily="34" charset="0"/>
              </a:rPr>
              <a:t>Our system has 2 main sectors:</a:t>
            </a:r>
          </a:p>
          <a:p>
            <a:pPr marL="457200" lvl="1" indent="0">
              <a:buNone/>
            </a:pPr>
            <a:r>
              <a:rPr lang="en-US" sz="1900" dirty="0">
                <a:latin typeface="Bahnschrift" panose="020B0502040204020203" pitchFamily="34" charset="0"/>
              </a:rPr>
              <a:t>				- Words 	- Characters</a:t>
            </a:r>
            <a:endParaRPr lang="en-US" dirty="0"/>
          </a:p>
        </p:txBody>
      </p:sp>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text, vector graphics&#10;&#10;Description automatically generated">
            <a:extLst>
              <a:ext uri="{FF2B5EF4-FFF2-40B4-BE49-F238E27FC236}">
                <a16:creationId xmlns:a16="http://schemas.microsoft.com/office/drawing/2014/main" id="{267B6EA6-418B-4867-86AB-DCA23E464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586" y="1423416"/>
            <a:ext cx="7146828" cy="2806117"/>
          </a:xfrm>
          <a:prstGeom prst="rect">
            <a:avLst/>
          </a:prstGeom>
        </p:spPr>
      </p:pic>
    </p:spTree>
    <p:extLst>
      <p:ext uri="{BB962C8B-B14F-4D97-AF65-F5344CB8AC3E}">
        <p14:creationId xmlns:p14="http://schemas.microsoft.com/office/powerpoint/2010/main" val="3365956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EC5F-C423-41E3-961D-650AF61AFA15}"/>
              </a:ext>
            </a:extLst>
          </p:cNvPr>
          <p:cNvSpPr>
            <a:spLocks noGrp="1"/>
          </p:cNvSpPr>
          <p:nvPr>
            <p:ph type="title"/>
          </p:nvPr>
        </p:nvSpPr>
        <p:spPr/>
        <p:txBody>
          <a:bodyPr/>
          <a:lstStyle/>
          <a:p>
            <a:r>
              <a:rPr lang="en-US" dirty="0">
                <a:latin typeface="Bahnschrift" panose="020B0502040204020203" pitchFamily="34" charset="0"/>
              </a:rPr>
              <a:t>WORDS</a:t>
            </a:r>
          </a:p>
        </p:txBody>
      </p:sp>
      <p:sp>
        <p:nvSpPr>
          <p:cNvPr id="3" name="Content Placeholder 2">
            <a:extLst>
              <a:ext uri="{FF2B5EF4-FFF2-40B4-BE49-F238E27FC236}">
                <a16:creationId xmlns:a16="http://schemas.microsoft.com/office/drawing/2014/main" id="{D7AAD808-42E7-4916-AC8E-B03D20D54372}"/>
              </a:ext>
            </a:extLst>
          </p:cNvPr>
          <p:cNvSpPr>
            <a:spLocks noGrp="1"/>
          </p:cNvSpPr>
          <p:nvPr>
            <p:ph idx="1"/>
          </p:nvPr>
        </p:nvSpPr>
        <p:spPr>
          <a:xfrm>
            <a:off x="763270" y="1825625"/>
            <a:ext cx="10665460" cy="4351338"/>
          </a:xfrm>
        </p:spPr>
        <p:txBody>
          <a:bodyPr>
            <a:normAutofit/>
          </a:bodyPr>
          <a:lstStyle/>
          <a:p>
            <a:pPr algn="just"/>
            <a:r>
              <a:rPr lang="en-US" sz="1800" b="0" i="0" dirty="0">
                <a:solidFill>
                  <a:srgbClr val="231F20"/>
                </a:solidFill>
                <a:effectLst/>
                <a:latin typeface="Bahnschrift" panose="020B0502040204020203" pitchFamily="34" charset="0"/>
              </a:rPr>
              <a:t>Challenges we faced while doing this part for having a dynamic data that can be represented as series of motion</a:t>
            </a:r>
            <a:r>
              <a:rPr lang="en-US" sz="1200" dirty="0"/>
              <a:t> .</a:t>
            </a:r>
          </a:p>
          <a:p>
            <a:pPr>
              <a:buFontTx/>
              <a:buChar char="-"/>
            </a:pPr>
            <a:r>
              <a:rPr lang="en-US" sz="1800" b="0" i="0" dirty="0">
                <a:solidFill>
                  <a:srgbClr val="FCA311"/>
                </a:solidFill>
                <a:effectLst/>
                <a:latin typeface="Bahnschrift" panose="020B0502040204020203" pitchFamily="34" charset="0"/>
              </a:rPr>
              <a:t>How long does a word sign take ? is there deviation ?</a:t>
            </a:r>
          </a:p>
          <a:p>
            <a:pPr marL="0" indent="0" algn="just">
              <a:buNone/>
            </a:pPr>
            <a:r>
              <a:rPr lang="en-US" sz="1800" b="0" i="0" dirty="0">
                <a:solidFill>
                  <a:srgbClr val="231F20"/>
                </a:solidFill>
                <a:effectLst/>
                <a:latin typeface="Bahnschrift" panose="020B0502040204020203" pitchFamily="34" charset="0"/>
              </a:rPr>
              <a:t>We agreed to implement the basic language words on SIGNARA which we found that it takes about 1</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second, with a large deviation So we implemented our code to collect a 30/60 fps for the dataset. to capture the variations during the movement.</a:t>
            </a:r>
            <a:r>
              <a:rPr lang="en-US" sz="1800" dirty="0"/>
              <a:t> </a:t>
            </a:r>
            <a:endParaRPr lang="en-US" sz="1800" b="0" i="0" dirty="0">
              <a:solidFill>
                <a:srgbClr val="231F20"/>
              </a:solidFill>
              <a:effectLst/>
              <a:latin typeface="Bahnschrift" panose="020B0502040204020203" pitchFamily="34" charset="0"/>
            </a:endParaRPr>
          </a:p>
          <a:p>
            <a:pPr>
              <a:buFontTx/>
              <a:buChar char="-"/>
            </a:pPr>
            <a:r>
              <a:rPr lang="en-US" sz="1800" b="0" i="0" dirty="0">
                <a:solidFill>
                  <a:srgbClr val="FCA311"/>
                </a:solidFill>
                <a:effectLst/>
                <a:latin typeface="Bahnschrift" panose="020B0502040204020203" pitchFamily="34" charset="0"/>
              </a:rPr>
              <a:t>How to deal with FPS variance ?</a:t>
            </a:r>
          </a:p>
          <a:p>
            <a:pPr marL="0" indent="0">
              <a:buNone/>
            </a:pPr>
            <a:r>
              <a:rPr lang="en-US" sz="1800" b="0" i="0" dirty="0">
                <a:solidFill>
                  <a:srgbClr val="231F20"/>
                </a:solidFill>
                <a:effectLst/>
                <a:latin typeface="Bahnschrift" panose="020B0502040204020203" pitchFamily="34" charset="0"/>
              </a:rPr>
              <a:t>We dealt with our approach using Virtual button which requires a static number of inputs</a:t>
            </a:r>
            <a:r>
              <a:rPr lang="en-US" sz="1200" b="0" i="0" dirty="0">
                <a:solidFill>
                  <a:srgbClr val="231F20"/>
                </a:solidFill>
                <a:effectLst/>
                <a:latin typeface="Bahnschrift" panose="020B0502040204020203" pitchFamily="34" charset="0"/>
              </a:rPr>
              <a:t> </a:t>
            </a:r>
            <a:r>
              <a:rPr lang="en-US" sz="1800" b="0" i="0" dirty="0">
                <a:solidFill>
                  <a:srgbClr val="231F20"/>
                </a:solidFill>
                <a:effectLst/>
                <a:latin typeface="Bahnschrift" panose="020B0502040204020203" pitchFamily="34" charset="0"/>
              </a:rPr>
              <a:t>30 frames , with </a:t>
            </a:r>
            <a:r>
              <a:rPr lang="en-US" sz="1800" dirty="0">
                <a:solidFill>
                  <a:srgbClr val="231F20"/>
                </a:solidFill>
                <a:latin typeface="Bahnschrift" panose="020B0502040204020203" pitchFamily="34" charset="0"/>
              </a:rPr>
              <a:t>countdown time to avoid overlapping and increase performance</a:t>
            </a:r>
            <a:endParaRPr lang="en-US" sz="1800" b="0" i="0" dirty="0">
              <a:solidFill>
                <a:srgbClr val="231F20"/>
              </a:solidFill>
              <a:effectLst/>
              <a:latin typeface="Bahnschrift" panose="020B0502040204020203" pitchFamily="34" charset="0"/>
            </a:endParaRPr>
          </a:p>
          <a:p>
            <a:pPr>
              <a:buFontTx/>
              <a:buChar char="-"/>
            </a:pPr>
            <a:r>
              <a:rPr lang="en-US" sz="1800" b="0" i="0" dirty="0">
                <a:solidFill>
                  <a:srgbClr val="FCA311"/>
                </a:solidFill>
                <a:effectLst/>
                <a:latin typeface="Bahnschrift" panose="020B0502040204020203" pitchFamily="34" charset="0"/>
              </a:rPr>
              <a:t>When to use </a:t>
            </a:r>
            <a:r>
              <a:rPr lang="en-US" sz="1800" dirty="0">
                <a:solidFill>
                  <a:srgbClr val="FCA311"/>
                </a:solidFill>
                <a:latin typeface="Bahnschrift" panose="020B0502040204020203" pitchFamily="34" charset="0"/>
              </a:rPr>
              <a:t>w</a:t>
            </a:r>
            <a:r>
              <a:rPr lang="en-US" sz="1800" b="0" i="0" dirty="0">
                <a:solidFill>
                  <a:srgbClr val="FCA311"/>
                </a:solidFill>
                <a:effectLst/>
                <a:latin typeface="Bahnschrift" panose="020B0502040204020203" pitchFamily="34" charset="0"/>
              </a:rPr>
              <a:t>ords neural network and when to use </a:t>
            </a:r>
            <a:r>
              <a:rPr lang="en-US" sz="1800" dirty="0">
                <a:solidFill>
                  <a:srgbClr val="FCA311"/>
                </a:solidFill>
                <a:latin typeface="Bahnschrift" panose="020B0502040204020203" pitchFamily="34" charset="0"/>
              </a:rPr>
              <a:t>a</a:t>
            </a:r>
            <a:r>
              <a:rPr lang="en-US" sz="1800" b="0" i="0" dirty="0">
                <a:solidFill>
                  <a:srgbClr val="FCA311"/>
                </a:solidFill>
                <a:effectLst/>
                <a:latin typeface="Bahnschrift" panose="020B0502040204020203" pitchFamily="34" charset="0"/>
              </a:rPr>
              <a:t>lphabet model ?</a:t>
            </a:r>
          </a:p>
          <a:p>
            <a:pPr marL="0" indent="0">
              <a:buNone/>
            </a:pPr>
            <a:r>
              <a:rPr lang="en-US" sz="1900" b="0" i="0" dirty="0">
                <a:solidFill>
                  <a:srgbClr val="231F20"/>
                </a:solidFill>
                <a:effectLst/>
                <a:latin typeface="Bahnschrift" panose="020B0502040204020203" pitchFamily="34" charset="0"/>
              </a:rPr>
              <a:t>Our system has two neural network (one for static alphabet will be discussed later and one for</a:t>
            </a:r>
            <a:br>
              <a:rPr lang="en-US" sz="1900" b="0" i="0" dirty="0">
                <a:solidFill>
                  <a:srgbClr val="231F20"/>
                </a:solidFill>
                <a:effectLst/>
                <a:latin typeface="Bahnschrift" panose="020B0502040204020203" pitchFamily="34" charset="0"/>
              </a:rPr>
            </a:br>
            <a:r>
              <a:rPr lang="en-US" sz="1900" b="0" i="0" dirty="0">
                <a:solidFill>
                  <a:srgbClr val="231F20"/>
                </a:solidFill>
                <a:effectLst/>
                <a:latin typeface="Bahnschrift" panose="020B0502040204020203" pitchFamily="34" charset="0"/>
              </a:rPr>
              <a:t>dynamic words), So we decided to make a virtual button in our screen that will change the mode to either word mode or character mode by </a:t>
            </a:r>
            <a:r>
              <a:rPr lang="en-US" sz="1900" b="0" i="0" dirty="0">
                <a:solidFill>
                  <a:srgbClr val="FCA311"/>
                </a:solidFill>
                <a:effectLst/>
                <a:latin typeface="Bahnschrift" panose="020B0502040204020203" pitchFamily="34" charset="0"/>
              </a:rPr>
              <a:t>clicking with both index and middle fingers combined</a:t>
            </a:r>
            <a:r>
              <a:rPr lang="en-US" sz="1900" dirty="0"/>
              <a:t> </a:t>
            </a:r>
            <a:endParaRPr lang="en-US" sz="1200" dirty="0"/>
          </a:p>
          <a:p>
            <a:pPr algn="just"/>
            <a:endParaRPr lang="en-US" sz="1800" b="0" i="0" dirty="0">
              <a:solidFill>
                <a:srgbClr val="231F20"/>
              </a:solidFill>
              <a:effectLst/>
              <a:latin typeface="Bahnschrift" panose="020B0502040204020203" pitchFamily="34" charset="0"/>
            </a:endParaRPr>
          </a:p>
        </p:txBody>
      </p:sp>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665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EC5F-C423-41E3-961D-650AF61AFA15}"/>
              </a:ext>
            </a:extLst>
          </p:cNvPr>
          <p:cNvSpPr>
            <a:spLocks noGrp="1"/>
          </p:cNvSpPr>
          <p:nvPr>
            <p:ph type="title"/>
          </p:nvPr>
        </p:nvSpPr>
        <p:spPr/>
        <p:txBody>
          <a:bodyPr/>
          <a:lstStyle/>
          <a:p>
            <a:r>
              <a:rPr lang="en-US" dirty="0">
                <a:latin typeface="Bahnschrift" panose="020B0502040204020203" pitchFamily="34" charset="0"/>
              </a:rPr>
              <a:t>DATASET</a:t>
            </a:r>
          </a:p>
        </p:txBody>
      </p:sp>
      <p:sp>
        <p:nvSpPr>
          <p:cNvPr id="3" name="Content Placeholder 2">
            <a:extLst>
              <a:ext uri="{FF2B5EF4-FFF2-40B4-BE49-F238E27FC236}">
                <a16:creationId xmlns:a16="http://schemas.microsoft.com/office/drawing/2014/main" id="{D7AAD808-42E7-4916-AC8E-B03D20D54372}"/>
              </a:ext>
            </a:extLst>
          </p:cNvPr>
          <p:cNvSpPr>
            <a:spLocks noGrp="1"/>
          </p:cNvSpPr>
          <p:nvPr>
            <p:ph idx="1"/>
          </p:nvPr>
        </p:nvSpPr>
        <p:spPr>
          <a:xfrm>
            <a:off x="838200" y="1825625"/>
            <a:ext cx="10515600" cy="4351338"/>
          </a:xfrm>
        </p:spPr>
        <p:txBody>
          <a:bodyPr>
            <a:normAutofit/>
          </a:bodyPr>
          <a:lstStyle/>
          <a:p>
            <a:pPr algn="just"/>
            <a:r>
              <a:rPr lang="en-US" sz="1800" b="0" i="0" dirty="0">
                <a:solidFill>
                  <a:srgbClr val="14213D"/>
                </a:solidFill>
                <a:effectLst/>
                <a:latin typeface="Bahnschrift" panose="020B0502040204020203" pitchFamily="34" charset="0"/>
              </a:rPr>
              <a:t>Step one: Data Collection</a:t>
            </a:r>
          </a:p>
          <a:p>
            <a:pPr marL="0" indent="0" algn="just">
              <a:buNone/>
            </a:pPr>
            <a:r>
              <a:rPr lang="en-US" sz="1800" b="0" i="0" dirty="0">
                <a:solidFill>
                  <a:srgbClr val="231F20"/>
                </a:solidFill>
                <a:effectLst/>
                <a:latin typeface="Bahnschrift" panose="020B0502040204020203" pitchFamily="34" charset="0"/>
              </a:rPr>
              <a:t>After doing online research we found that there is no public dataset for the Arabic Sign Language words which contain continuous motion. So, we started collecting our dataset by capturing video that takes </a:t>
            </a:r>
            <a:r>
              <a:rPr lang="en-US" sz="1800" b="0" i="0" dirty="0">
                <a:solidFill>
                  <a:srgbClr val="FCA311"/>
                </a:solidFill>
                <a:effectLst/>
                <a:latin typeface="Bahnschrift" panose="020B0502040204020203" pitchFamily="34" charset="0"/>
              </a:rPr>
              <a:t>30 and 60 Frames </a:t>
            </a:r>
            <a:r>
              <a:rPr lang="en-US" sz="1800" b="0" i="0" dirty="0">
                <a:solidFill>
                  <a:srgbClr val="231F20"/>
                </a:solidFill>
                <a:effectLst/>
                <a:latin typeface="Bahnschrift" panose="020B0502040204020203" pitchFamily="34" charset="0"/>
              </a:rPr>
              <a:t>of the word motion. We Captured </a:t>
            </a:r>
            <a:r>
              <a:rPr lang="en-US" sz="1800" b="0" i="0" dirty="0">
                <a:solidFill>
                  <a:srgbClr val="FCA311"/>
                </a:solidFill>
                <a:effectLst/>
                <a:latin typeface="Bahnschrift" panose="020B0502040204020203" pitchFamily="34" charset="0"/>
              </a:rPr>
              <a:t>120 videos</a:t>
            </a:r>
            <a:r>
              <a:rPr lang="en-US" sz="1800" b="0" i="0" dirty="0">
                <a:solidFill>
                  <a:srgbClr val="231F20"/>
                </a:solidFill>
                <a:effectLst/>
                <a:latin typeface="Bahnschrift" panose="020B0502040204020203" pitchFamily="34" charset="0"/>
              </a:rPr>
              <a:t> of 2 different data collectors to have a variety.</a:t>
            </a:r>
            <a:r>
              <a:rPr lang="en-US" sz="1200" dirty="0"/>
              <a:t> </a:t>
            </a:r>
          </a:p>
          <a:p>
            <a:pPr marL="0" indent="0" algn="just">
              <a:buNone/>
            </a:pPr>
            <a:endParaRPr lang="en-US" sz="1800" b="0" i="0" dirty="0">
              <a:solidFill>
                <a:srgbClr val="14213D"/>
              </a:solidFill>
              <a:effectLst/>
              <a:latin typeface="Bahnschrift" panose="020B0502040204020203" pitchFamily="34" charset="0"/>
            </a:endParaRPr>
          </a:p>
          <a:p>
            <a:pPr algn="just"/>
            <a:r>
              <a:rPr lang="en-US" sz="1800" b="0" i="0" dirty="0">
                <a:solidFill>
                  <a:srgbClr val="14213D"/>
                </a:solidFill>
                <a:effectLst/>
                <a:latin typeface="Bahnschrift" panose="020B0502040204020203" pitchFamily="34" charset="0"/>
              </a:rPr>
              <a:t>Step Two: Transforming Images to Key-points</a:t>
            </a:r>
            <a:r>
              <a:rPr lang="en-US" sz="1800" dirty="0">
                <a:latin typeface="Bahnschrift" panose="020B0502040204020203" pitchFamily="34" charset="0"/>
              </a:rPr>
              <a:t> </a:t>
            </a:r>
          </a:p>
          <a:p>
            <a:pPr marL="0" indent="0" algn="just">
              <a:buNone/>
            </a:pPr>
            <a:r>
              <a:rPr lang="en-US" sz="1800" b="0" i="0" dirty="0" err="1">
                <a:solidFill>
                  <a:srgbClr val="231F20"/>
                </a:solidFill>
                <a:effectLst/>
                <a:latin typeface="Bahnschrift" panose="020B0502040204020203" pitchFamily="34" charset="0"/>
              </a:rPr>
              <a:t>MediaPipe</a:t>
            </a:r>
            <a:r>
              <a:rPr lang="en-US" sz="1800" b="0" i="0" dirty="0">
                <a:solidFill>
                  <a:srgbClr val="231F20"/>
                </a:solidFill>
                <a:effectLst/>
                <a:latin typeface="Bahnschrift" panose="020B0502040204020203" pitchFamily="34" charset="0"/>
              </a:rPr>
              <a:t> Hand is a high-fidelity hand and finger tracking solution. It employs machine learning (ML) to infer </a:t>
            </a:r>
            <a:r>
              <a:rPr lang="en-US" sz="1800" b="0" i="0" dirty="0">
                <a:solidFill>
                  <a:srgbClr val="FCA311"/>
                </a:solidFill>
                <a:effectLst/>
                <a:latin typeface="Bahnschrift" panose="020B0502040204020203" pitchFamily="34" charset="0"/>
              </a:rPr>
              <a:t>21 3D landmarks </a:t>
            </a:r>
            <a:r>
              <a:rPr lang="en-US" sz="1800" b="0" i="0" dirty="0">
                <a:solidFill>
                  <a:srgbClr val="231F20"/>
                </a:solidFill>
                <a:effectLst/>
                <a:latin typeface="Bahnschrift" panose="020B0502040204020203" pitchFamily="34" charset="0"/>
              </a:rPr>
              <a:t>of a hand from just a single frame. Whereas current state-of-the-art</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approaches rely primarily on powerful desktop environments for inference, </a:t>
            </a:r>
            <a:r>
              <a:rPr lang="en-US" sz="1800" b="0" i="0" dirty="0" err="1">
                <a:solidFill>
                  <a:srgbClr val="231F20"/>
                </a:solidFill>
                <a:effectLst/>
                <a:latin typeface="Bahnschrift" panose="020B0502040204020203" pitchFamily="34" charset="0"/>
              </a:rPr>
              <a:t>Mediapipe</a:t>
            </a:r>
            <a:r>
              <a:rPr lang="en-US" sz="1800" b="0" i="0" dirty="0">
                <a:solidFill>
                  <a:srgbClr val="231F20"/>
                </a:solidFill>
                <a:effectLst/>
                <a:latin typeface="Bahnschrift" panose="020B0502040204020203" pitchFamily="34" charset="0"/>
              </a:rPr>
              <a:t> method achieves </a:t>
            </a:r>
            <a:r>
              <a:rPr lang="en-US" sz="1800" b="0" i="0" dirty="0">
                <a:solidFill>
                  <a:srgbClr val="FCA311"/>
                </a:solidFill>
                <a:effectLst/>
                <a:latin typeface="Bahnschrift" panose="020B0502040204020203" pitchFamily="34" charset="0"/>
              </a:rPr>
              <a:t>real-time performance on a mobile phone</a:t>
            </a:r>
            <a:r>
              <a:rPr lang="en-US" sz="1800" b="0" i="0" dirty="0">
                <a:solidFill>
                  <a:srgbClr val="231F20"/>
                </a:solidFill>
                <a:effectLst/>
                <a:latin typeface="Bahnschrift" panose="020B0502040204020203" pitchFamily="34" charset="0"/>
              </a:rPr>
              <a:t>, and even </a:t>
            </a:r>
            <a:r>
              <a:rPr lang="en-US" sz="1800" b="0" i="0" dirty="0">
                <a:solidFill>
                  <a:srgbClr val="FCA311"/>
                </a:solidFill>
                <a:effectLst/>
                <a:latin typeface="Bahnschrift" panose="020B0502040204020203" pitchFamily="34" charset="0"/>
              </a:rPr>
              <a:t>scales to multiple hands</a:t>
            </a:r>
            <a:r>
              <a:rPr lang="en-US" sz="1800" b="0" i="0" dirty="0">
                <a:solidFill>
                  <a:srgbClr val="231F20"/>
                </a:solidFill>
                <a:effectLst/>
                <a:latin typeface="Bahnschrift" panose="020B0502040204020203" pitchFamily="34" charset="0"/>
              </a:rPr>
              <a:t>.</a:t>
            </a:r>
          </a:p>
          <a:p>
            <a:pPr marL="0" indent="0" algn="just">
              <a:buNone/>
            </a:pPr>
            <a:endParaRPr lang="en-US" sz="1800" dirty="0">
              <a:solidFill>
                <a:srgbClr val="231F20"/>
              </a:solidFill>
              <a:latin typeface="Bahnschrift" panose="020B0502040204020203" pitchFamily="34" charset="0"/>
            </a:endParaRPr>
          </a:p>
        </p:txBody>
      </p:sp>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943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AAD808-42E7-4916-AC8E-B03D20D54372}"/>
              </a:ext>
            </a:extLst>
          </p:cNvPr>
          <p:cNvSpPr>
            <a:spLocks noGrp="1"/>
          </p:cNvSpPr>
          <p:nvPr>
            <p:ph idx="1"/>
          </p:nvPr>
        </p:nvSpPr>
        <p:spPr>
          <a:xfrm>
            <a:off x="1061719" y="3870960"/>
            <a:ext cx="10556240" cy="2417762"/>
          </a:xfrm>
        </p:spPr>
        <p:txBody>
          <a:bodyPr>
            <a:normAutofit/>
          </a:bodyPr>
          <a:lstStyle/>
          <a:p>
            <a:pPr marL="0" indent="0">
              <a:buNone/>
            </a:pPr>
            <a:r>
              <a:rPr lang="en-US" sz="1800" b="0" i="0" dirty="0">
                <a:solidFill>
                  <a:srgbClr val="14213D"/>
                </a:solidFill>
                <a:effectLst/>
                <a:latin typeface="Bahnschrift" panose="020B0502040204020203" pitchFamily="34" charset="0"/>
              </a:rPr>
              <a:t>Step Three: Landmarks Augmentation</a:t>
            </a:r>
            <a:br>
              <a:rPr lang="en-US" sz="1800" b="0" i="0" dirty="0">
                <a:solidFill>
                  <a:srgbClr val="14213D"/>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Data augmentation we used 2 types of augmentation that are normally variable with respect to the</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user during system usage the scale (how close is the user to the camera) and the orientation (what</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angle is the camera held).</a:t>
            </a:r>
            <a:r>
              <a:rPr lang="en-US" sz="1800" dirty="0">
                <a:latin typeface="Bahnschrift" panose="020B0502040204020203" pitchFamily="34" charset="0"/>
              </a:rPr>
              <a:t> </a:t>
            </a:r>
          </a:p>
          <a:p>
            <a:pPr marL="0" indent="0">
              <a:buNone/>
            </a:pPr>
            <a:r>
              <a:rPr lang="en-US" sz="1800" b="0" i="0" dirty="0">
                <a:solidFill>
                  <a:srgbClr val="231F20"/>
                </a:solidFill>
                <a:effectLst/>
                <a:latin typeface="Bahnschrift" panose="020B0502040204020203" pitchFamily="34" charset="0"/>
              </a:rPr>
              <a:t>We used 2 augmentation</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	1- by adding a random scale factor from 0 to 1.</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	2- by adding a random rotation factor from -5 degrees to 5 degrees.</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	3- by adding both 1 and 2.</a:t>
            </a:r>
            <a:r>
              <a:rPr lang="en-US" sz="1800" dirty="0">
                <a:latin typeface="Bahnschrift" panose="020B0502040204020203" pitchFamily="34" charset="0"/>
              </a:rPr>
              <a:t> </a:t>
            </a:r>
          </a:p>
        </p:txBody>
      </p:sp>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Text&#10;&#10;Description automatically generated">
            <a:extLst>
              <a:ext uri="{FF2B5EF4-FFF2-40B4-BE49-F238E27FC236}">
                <a16:creationId xmlns:a16="http://schemas.microsoft.com/office/drawing/2014/main" id="{344DC22E-CA7D-4310-A212-257E8CCBE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219" y="848776"/>
            <a:ext cx="7901563" cy="2755049"/>
          </a:xfrm>
          <a:prstGeom prst="rect">
            <a:avLst/>
          </a:prstGeom>
        </p:spPr>
      </p:pic>
    </p:spTree>
    <p:extLst>
      <p:ext uri="{BB962C8B-B14F-4D97-AF65-F5344CB8AC3E}">
        <p14:creationId xmlns:p14="http://schemas.microsoft.com/office/powerpoint/2010/main" val="3224313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Table&#10;&#10;Description automatically generated">
            <a:extLst>
              <a:ext uri="{FF2B5EF4-FFF2-40B4-BE49-F238E27FC236}">
                <a16:creationId xmlns:a16="http://schemas.microsoft.com/office/drawing/2014/main" id="{348C15EC-6834-4CE0-B745-716225BDB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000" y="1423893"/>
            <a:ext cx="9252001" cy="4875307"/>
          </a:xfrm>
          <a:prstGeom prst="rect">
            <a:avLst/>
          </a:prstGeom>
        </p:spPr>
      </p:pic>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DATASET</a:t>
            </a:r>
          </a:p>
        </p:txBody>
      </p:sp>
    </p:spTree>
    <p:extLst>
      <p:ext uri="{BB962C8B-B14F-4D97-AF65-F5344CB8AC3E}">
        <p14:creationId xmlns:p14="http://schemas.microsoft.com/office/powerpoint/2010/main" val="3122554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DATA COLLECTION</a:t>
            </a:r>
          </a:p>
        </p:txBody>
      </p:sp>
      <p:pic>
        <p:nvPicPr>
          <p:cNvPr id="3" name="Picture 2" descr="Diagram&#10;&#10;Description automatically generated">
            <a:extLst>
              <a:ext uri="{FF2B5EF4-FFF2-40B4-BE49-F238E27FC236}">
                <a16:creationId xmlns:a16="http://schemas.microsoft.com/office/drawing/2014/main" id="{F917C30A-AF62-4181-BECB-C385084CA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012" y="1588273"/>
            <a:ext cx="10444480" cy="4389709"/>
          </a:xfrm>
          <a:prstGeom prst="rect">
            <a:avLst/>
          </a:prstGeom>
        </p:spPr>
      </p:pic>
    </p:spTree>
    <p:extLst>
      <p:ext uri="{BB962C8B-B14F-4D97-AF65-F5344CB8AC3E}">
        <p14:creationId xmlns:p14="http://schemas.microsoft.com/office/powerpoint/2010/main" val="3139637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FEATURE ENGINEERING</a:t>
            </a:r>
          </a:p>
        </p:txBody>
      </p:sp>
      <p:sp>
        <p:nvSpPr>
          <p:cNvPr id="2" name="Content Placeholder 1">
            <a:extLst>
              <a:ext uri="{FF2B5EF4-FFF2-40B4-BE49-F238E27FC236}">
                <a16:creationId xmlns:a16="http://schemas.microsoft.com/office/drawing/2014/main" id="{9C452BCF-8790-4C96-AA56-41A0C2C9EF1D}"/>
              </a:ext>
            </a:extLst>
          </p:cNvPr>
          <p:cNvSpPr>
            <a:spLocks noGrp="1"/>
          </p:cNvSpPr>
          <p:nvPr>
            <p:ph idx="1"/>
          </p:nvPr>
        </p:nvSpPr>
        <p:spPr>
          <a:xfrm>
            <a:off x="838200" y="1825625"/>
            <a:ext cx="6385560" cy="4351338"/>
          </a:xfrm>
        </p:spPr>
        <p:txBody>
          <a:bodyPr>
            <a:normAutofit/>
          </a:bodyPr>
          <a:lstStyle/>
          <a:p>
            <a:pPr marL="0" indent="0" algn="just">
              <a:lnSpc>
                <a:spcPct val="100000"/>
              </a:lnSpc>
              <a:buNone/>
            </a:pPr>
            <a:r>
              <a:rPr lang="en-US" sz="1800" dirty="0">
                <a:latin typeface="Bahnschrift" panose="020B0502040204020203" pitchFamily="34" charset="0"/>
              </a:rPr>
              <a:t>Before the neural network it was challenging for us to decide what are the features that will mainly</a:t>
            </a:r>
          </a:p>
          <a:p>
            <a:pPr marL="0" indent="0" algn="just">
              <a:lnSpc>
                <a:spcPct val="100000"/>
              </a:lnSpc>
              <a:buNone/>
            </a:pPr>
            <a:r>
              <a:rPr lang="en-US" sz="1800" dirty="0">
                <a:latin typeface="Bahnschrift" panose="020B0502040204020203" pitchFamily="34" charset="0"/>
              </a:rPr>
              <a:t>affect the motion without confusing the model we tried 4 different features.</a:t>
            </a:r>
          </a:p>
          <a:p>
            <a:pPr marL="0" indent="0" algn="just">
              <a:lnSpc>
                <a:spcPct val="100000"/>
              </a:lnSpc>
              <a:buNone/>
            </a:pPr>
            <a:r>
              <a:rPr lang="en-US" sz="1800" dirty="0">
                <a:latin typeface="Bahnschrift" panose="020B0502040204020203" pitchFamily="34" charset="0"/>
              </a:rPr>
              <a:t>	1- Pose + Hands + face Landmarks Coordinates in	 each frame.</a:t>
            </a:r>
          </a:p>
          <a:p>
            <a:pPr marL="0" indent="0" algn="just">
              <a:lnSpc>
                <a:spcPct val="100000"/>
              </a:lnSpc>
              <a:buNone/>
            </a:pPr>
            <a:r>
              <a:rPr lang="en-US" sz="1800" dirty="0">
                <a:latin typeface="Bahnschrift" panose="020B0502040204020203" pitchFamily="34" charset="0"/>
              </a:rPr>
              <a:t>	2- Difference between X,Y of pose + hands 	landmarks between 2 consecutive frames.</a:t>
            </a:r>
          </a:p>
          <a:p>
            <a:pPr marL="0" indent="0" algn="just">
              <a:lnSpc>
                <a:spcPct val="100000"/>
              </a:lnSpc>
              <a:buNone/>
            </a:pPr>
            <a:r>
              <a:rPr lang="en-US" sz="1800" dirty="0">
                <a:latin typeface="Bahnschrift" panose="020B0502040204020203" pitchFamily="34" charset="0"/>
              </a:rPr>
              <a:t>	3- Distance between Hand Landmarks and specific 	points of human pose.</a:t>
            </a:r>
          </a:p>
          <a:p>
            <a:pPr marL="0" indent="0" algn="just">
              <a:lnSpc>
                <a:spcPct val="100000"/>
              </a:lnSpc>
              <a:buNone/>
            </a:pPr>
            <a:r>
              <a:rPr lang="en-US" sz="1800" dirty="0">
                <a:latin typeface="Bahnschrift" panose="020B0502040204020203" pitchFamily="34" charset="0"/>
              </a:rPr>
              <a:t>	</a:t>
            </a:r>
            <a:r>
              <a:rPr lang="en-US" sz="1800" dirty="0">
                <a:solidFill>
                  <a:srgbClr val="FCA311"/>
                </a:solidFill>
                <a:latin typeface="Bahnschrift" panose="020B0502040204020203" pitchFamily="34" charset="0"/>
              </a:rPr>
              <a:t>4 - Hands Landmark Only X,Y Coordinates in each 	frame</a:t>
            </a:r>
          </a:p>
        </p:txBody>
      </p:sp>
      <p:pic>
        <p:nvPicPr>
          <p:cNvPr id="8" name="Picture 7" descr="Chart, radar chart&#10;&#10;Description automatically generated">
            <a:extLst>
              <a:ext uri="{FF2B5EF4-FFF2-40B4-BE49-F238E27FC236}">
                <a16:creationId xmlns:a16="http://schemas.microsoft.com/office/drawing/2014/main" id="{C50179C0-AA53-4D39-A743-17E4E715A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350" y="3429000"/>
            <a:ext cx="4097478" cy="2324735"/>
          </a:xfrm>
          <a:prstGeom prst="rect">
            <a:avLst/>
          </a:prstGeom>
        </p:spPr>
      </p:pic>
      <p:pic>
        <p:nvPicPr>
          <p:cNvPr id="10" name="Picture 9" descr="A picture containing person, person&#10;&#10;Description automatically generated">
            <a:extLst>
              <a:ext uri="{FF2B5EF4-FFF2-40B4-BE49-F238E27FC236}">
                <a16:creationId xmlns:a16="http://schemas.microsoft.com/office/drawing/2014/main" id="{28172C25-A3CD-4284-99D4-020AA6740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5672" y="1501614"/>
            <a:ext cx="2619375" cy="1743075"/>
          </a:xfrm>
          <a:prstGeom prst="rect">
            <a:avLst/>
          </a:prstGeom>
        </p:spPr>
      </p:pic>
    </p:spTree>
    <p:extLst>
      <p:ext uri="{BB962C8B-B14F-4D97-AF65-F5344CB8AC3E}">
        <p14:creationId xmlns:p14="http://schemas.microsoft.com/office/powerpoint/2010/main" val="3359986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DEEP LEARNING MODELS</a:t>
            </a:r>
          </a:p>
        </p:txBody>
      </p:sp>
      <p:sp>
        <p:nvSpPr>
          <p:cNvPr id="2" name="Content Placeholder 1">
            <a:extLst>
              <a:ext uri="{FF2B5EF4-FFF2-40B4-BE49-F238E27FC236}">
                <a16:creationId xmlns:a16="http://schemas.microsoft.com/office/drawing/2014/main" id="{9C452BCF-8790-4C96-AA56-41A0C2C9EF1D}"/>
              </a:ext>
            </a:extLst>
          </p:cNvPr>
          <p:cNvSpPr>
            <a:spLocks noGrp="1"/>
          </p:cNvSpPr>
          <p:nvPr>
            <p:ph idx="1"/>
          </p:nvPr>
        </p:nvSpPr>
        <p:spPr>
          <a:xfrm>
            <a:off x="838200" y="1825625"/>
            <a:ext cx="10515600" cy="4351338"/>
          </a:xfrm>
        </p:spPr>
        <p:txBody>
          <a:bodyPr>
            <a:normAutofit/>
          </a:bodyPr>
          <a:lstStyle/>
          <a:p>
            <a:pPr marL="0" indent="0" algn="just">
              <a:lnSpc>
                <a:spcPct val="100000"/>
              </a:lnSpc>
              <a:buNone/>
            </a:pPr>
            <a:r>
              <a:rPr lang="en-US" sz="1800" dirty="0">
                <a:latin typeface="Bahnschrift" panose="020B0502040204020203" pitchFamily="34" charset="0"/>
              </a:rPr>
              <a:t>Human activity recognition is the problem of classifying sequences of accelerometer data recorded by specialized harnesses or smart phones into known well-defined movements.</a:t>
            </a:r>
          </a:p>
          <a:p>
            <a:pPr marL="0" indent="0" algn="just">
              <a:lnSpc>
                <a:spcPct val="100000"/>
              </a:lnSpc>
              <a:buNone/>
            </a:pPr>
            <a:endParaRPr lang="en-US" sz="1800" dirty="0">
              <a:latin typeface="Bahnschrift" panose="020B0502040204020203" pitchFamily="34" charset="0"/>
            </a:endParaRPr>
          </a:p>
          <a:p>
            <a:pPr marL="0" indent="0" algn="just">
              <a:lnSpc>
                <a:spcPct val="100000"/>
              </a:lnSpc>
              <a:buNone/>
            </a:pPr>
            <a:r>
              <a:rPr lang="en-US" sz="1800" dirty="0">
                <a:latin typeface="Bahnschrift" panose="020B0502040204020203" pitchFamily="34" charset="0"/>
              </a:rPr>
              <a:t>We applied our knowledge and tried many deep learning algorithms in order to get insight of the performance by comparing different approaches.</a:t>
            </a:r>
          </a:p>
          <a:p>
            <a:pPr marL="0" indent="0" algn="just">
              <a:lnSpc>
                <a:spcPct val="100000"/>
              </a:lnSpc>
              <a:buNone/>
            </a:pPr>
            <a:r>
              <a:rPr lang="en-US" sz="1800" dirty="0">
                <a:latin typeface="Bahnschrift" panose="020B0502040204020203" pitchFamily="34" charset="0"/>
              </a:rPr>
              <a:t>	- CONV1D</a:t>
            </a:r>
          </a:p>
          <a:p>
            <a:pPr marL="0" indent="0" algn="just">
              <a:lnSpc>
                <a:spcPct val="100000"/>
              </a:lnSpc>
              <a:buNone/>
            </a:pPr>
            <a:r>
              <a:rPr lang="en-US" sz="1800" dirty="0">
                <a:latin typeface="Bahnschrift" panose="020B0502040204020203" pitchFamily="34" charset="0"/>
              </a:rPr>
              <a:t>	- LSTM</a:t>
            </a:r>
          </a:p>
          <a:p>
            <a:pPr marL="0" indent="0" algn="just">
              <a:lnSpc>
                <a:spcPct val="100000"/>
              </a:lnSpc>
              <a:buNone/>
            </a:pPr>
            <a:r>
              <a:rPr lang="en-US" sz="1800" dirty="0">
                <a:latin typeface="Bahnschrift" panose="020B0502040204020203" pitchFamily="34" charset="0"/>
              </a:rPr>
              <a:t>	- CONV1DLSTM</a:t>
            </a:r>
          </a:p>
          <a:p>
            <a:pPr marL="0" indent="0" algn="just">
              <a:lnSpc>
                <a:spcPct val="100000"/>
              </a:lnSpc>
              <a:buNone/>
            </a:pPr>
            <a:r>
              <a:rPr lang="en-US" sz="1800" dirty="0">
                <a:latin typeface="Bahnschrift" panose="020B0502040204020203" pitchFamily="34" charset="0"/>
              </a:rPr>
              <a:t>	- LSTM With CTC Loss</a:t>
            </a:r>
          </a:p>
          <a:p>
            <a:pPr marL="0" indent="0" algn="just">
              <a:lnSpc>
                <a:spcPct val="100000"/>
              </a:lnSpc>
              <a:buNone/>
            </a:pPr>
            <a:r>
              <a:rPr lang="en-US" sz="1800" dirty="0">
                <a:latin typeface="Bahnschrift" panose="020B0502040204020203" pitchFamily="34" charset="0"/>
              </a:rPr>
              <a:t>	- Transformers.</a:t>
            </a:r>
            <a:endParaRPr lang="en-US" sz="1800" dirty="0">
              <a:solidFill>
                <a:srgbClr val="FCA311"/>
              </a:solidFill>
              <a:latin typeface="Bahnschrift" panose="020B0502040204020203" pitchFamily="34" charset="0"/>
            </a:endParaRPr>
          </a:p>
        </p:txBody>
      </p:sp>
    </p:spTree>
    <p:extLst>
      <p:ext uri="{BB962C8B-B14F-4D97-AF65-F5344CB8AC3E}">
        <p14:creationId xmlns:p14="http://schemas.microsoft.com/office/powerpoint/2010/main" val="1738009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CONV1D</a:t>
            </a:r>
          </a:p>
        </p:txBody>
      </p:sp>
      <p:pic>
        <p:nvPicPr>
          <p:cNvPr id="6" name="Content Placeholder 5" descr="Chart&#10;&#10;Description automatically generated">
            <a:extLst>
              <a:ext uri="{FF2B5EF4-FFF2-40B4-BE49-F238E27FC236}">
                <a16:creationId xmlns:a16="http://schemas.microsoft.com/office/drawing/2014/main" id="{468D030A-A11E-40A8-A21A-E70E6BEE64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2812" y="4063888"/>
            <a:ext cx="3683987" cy="2333192"/>
          </a:xfrm>
        </p:spPr>
      </p:pic>
      <p:pic>
        <p:nvPicPr>
          <p:cNvPr id="8" name="Picture 7" descr="Chart&#10;&#10;Description automatically generated">
            <a:extLst>
              <a:ext uri="{FF2B5EF4-FFF2-40B4-BE49-F238E27FC236}">
                <a16:creationId xmlns:a16="http://schemas.microsoft.com/office/drawing/2014/main" id="{C3C9D11D-DE70-40FA-8440-E905C10ED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884" y="1517448"/>
            <a:ext cx="3644916" cy="2333192"/>
          </a:xfrm>
          <a:prstGeom prst="rect">
            <a:avLst/>
          </a:prstGeom>
        </p:spPr>
      </p:pic>
      <p:sp>
        <p:nvSpPr>
          <p:cNvPr id="11" name="TextBox 10">
            <a:extLst>
              <a:ext uri="{FF2B5EF4-FFF2-40B4-BE49-F238E27FC236}">
                <a16:creationId xmlns:a16="http://schemas.microsoft.com/office/drawing/2014/main" id="{A1896227-3692-42BA-A9B2-722B4A5546FD}"/>
              </a:ext>
            </a:extLst>
          </p:cNvPr>
          <p:cNvSpPr txBox="1"/>
          <p:nvPr/>
        </p:nvSpPr>
        <p:spPr>
          <a:xfrm>
            <a:off x="5027358" y="5196751"/>
            <a:ext cx="6930962" cy="1200329"/>
          </a:xfrm>
          <a:prstGeom prst="rect">
            <a:avLst/>
          </a:prstGeom>
        </p:spPr>
        <p:txBody>
          <a:bodyPr wrap="square">
            <a:spAutoFit/>
          </a:bodyPr>
          <a:lstStyle/>
          <a:p>
            <a:r>
              <a:rPr lang="en-US" sz="1800" b="0" i="0" dirty="0">
                <a:solidFill>
                  <a:srgbClr val="14213D"/>
                </a:solidFill>
                <a:effectLst/>
                <a:latin typeface="Bahnschrift" panose="020B0502040204020203" pitchFamily="34" charset="0"/>
              </a:rPr>
              <a:t>Results</a:t>
            </a:r>
            <a:br>
              <a:rPr lang="en-US" sz="1800" b="0" i="0" dirty="0">
                <a:solidFill>
                  <a:srgbClr val="14213D"/>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Training Accuracy = 0.9248 	Validation Accuracy = 0.93981</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Training Loss = 0.265 		Validation Loss = 0.3305</a:t>
            </a:r>
            <a:r>
              <a:rPr lang="en-US" dirty="0">
                <a:latin typeface="Bahnschrift" panose="020B0502040204020203" pitchFamily="34" charset="0"/>
              </a:rPr>
              <a:t> </a:t>
            </a:r>
            <a:br>
              <a:rPr lang="en-US" dirty="0"/>
            </a:br>
            <a:endParaRPr lang="en-US" dirty="0"/>
          </a:p>
        </p:txBody>
      </p:sp>
      <p:pic>
        <p:nvPicPr>
          <p:cNvPr id="13" name="Picture 12" descr="A picture containing electronics, black, keyboard, white&#10;&#10;Description automatically generated">
            <a:extLst>
              <a:ext uri="{FF2B5EF4-FFF2-40B4-BE49-F238E27FC236}">
                <a16:creationId xmlns:a16="http://schemas.microsoft.com/office/drawing/2014/main" id="{E363E222-33EB-41E4-90FD-4A1F4BC9F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376" y="1379586"/>
            <a:ext cx="5053968" cy="3822222"/>
          </a:xfrm>
          <a:prstGeom prst="rect">
            <a:avLst/>
          </a:prstGeom>
        </p:spPr>
      </p:pic>
    </p:spTree>
    <p:extLst>
      <p:ext uri="{BB962C8B-B14F-4D97-AF65-F5344CB8AC3E}">
        <p14:creationId xmlns:p14="http://schemas.microsoft.com/office/powerpoint/2010/main" val="344638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879B8F-3331-4854-AB1F-A25181C17EEE}"/>
              </a:ext>
            </a:extLst>
          </p:cNvPr>
          <p:cNvSpPr txBox="1"/>
          <p:nvPr/>
        </p:nvSpPr>
        <p:spPr>
          <a:xfrm>
            <a:off x="3812540" y="355600"/>
            <a:ext cx="4671060" cy="830997"/>
          </a:xfrm>
          <a:prstGeom prst="rect">
            <a:avLst/>
          </a:prstGeom>
          <a:noFill/>
        </p:spPr>
        <p:txBody>
          <a:bodyPr wrap="square" rtlCol="0">
            <a:spAutoFit/>
          </a:bodyPr>
          <a:lstStyle/>
          <a:p>
            <a:r>
              <a:rPr lang="en-US" sz="4800" dirty="0">
                <a:solidFill>
                  <a:srgbClr val="14213D"/>
                </a:solidFill>
                <a:latin typeface="Bahnschrift" panose="020B0502040204020203" pitchFamily="34" charset="0"/>
              </a:rPr>
              <a:t>MEET THE TEAM</a:t>
            </a:r>
            <a:endParaRPr lang="en-US" sz="2000" dirty="0">
              <a:solidFill>
                <a:srgbClr val="14213D"/>
              </a:solidFill>
              <a:latin typeface="Bahnschrift" panose="020B0502040204020203" pitchFamily="34" charset="0"/>
            </a:endParaRPr>
          </a:p>
        </p:txBody>
      </p:sp>
      <p:sp>
        <p:nvSpPr>
          <p:cNvPr id="13" name="Rectangle 12">
            <a:extLst>
              <a:ext uri="{FF2B5EF4-FFF2-40B4-BE49-F238E27FC236}">
                <a16:creationId xmlns:a16="http://schemas.microsoft.com/office/drawing/2014/main" id="{47AF6EBC-C158-4B59-A2FC-4DE65FD5C014}"/>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EEBC6E2-4619-49B6-8808-EE7B2F1E3116}"/>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clothing, person, scarf&#10;&#10;Description automatically generated">
            <a:extLst>
              <a:ext uri="{FF2B5EF4-FFF2-40B4-BE49-F238E27FC236}">
                <a16:creationId xmlns:a16="http://schemas.microsoft.com/office/drawing/2014/main" id="{26BE4830-2081-45CD-8921-6BA3430AA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242" y="1783080"/>
            <a:ext cx="2795532" cy="2795532"/>
          </a:xfrm>
          <a:prstGeom prst="rect">
            <a:avLst/>
          </a:prstGeom>
          <a:ln>
            <a:noFill/>
          </a:ln>
          <a:effectLst>
            <a:outerShdw blurRad="50800" dist="38100" dir="2700000" algn="tl" rotWithShape="0">
              <a:prstClr val="black">
                <a:alpha val="40000"/>
              </a:prstClr>
            </a:outerShdw>
          </a:effectLst>
        </p:spPr>
      </p:pic>
      <p:pic>
        <p:nvPicPr>
          <p:cNvPr id="17" name="Picture 16" descr="A person smiling for the camera&#10;&#10;Description automatically generated with medium confidence">
            <a:extLst>
              <a:ext uri="{FF2B5EF4-FFF2-40B4-BE49-F238E27FC236}">
                <a16:creationId xmlns:a16="http://schemas.microsoft.com/office/drawing/2014/main" id="{E46B786B-2FAB-47CA-B2D6-A17E2BDFB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28" y="1783080"/>
            <a:ext cx="2795532" cy="2795532"/>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D59C980C-F4DC-46F0-A866-3E1FA22FBB7F}"/>
              </a:ext>
            </a:extLst>
          </p:cNvPr>
          <p:cNvSpPr txBox="1"/>
          <p:nvPr/>
        </p:nvSpPr>
        <p:spPr>
          <a:xfrm>
            <a:off x="1656079" y="4774970"/>
            <a:ext cx="4224769" cy="369332"/>
          </a:xfrm>
          <a:prstGeom prst="rect">
            <a:avLst/>
          </a:prstGeom>
          <a:noFill/>
        </p:spPr>
        <p:txBody>
          <a:bodyPr wrap="square" rtlCol="0">
            <a:spAutoFit/>
          </a:bodyPr>
          <a:lstStyle/>
          <a:p>
            <a:pPr algn="ctr"/>
            <a:r>
              <a:rPr lang="en-US" dirty="0">
                <a:latin typeface="Bahnschrift" panose="020B0502040204020203" pitchFamily="34" charset="0"/>
              </a:rPr>
              <a:t>PETER BOSHRA AZIZ</a:t>
            </a:r>
          </a:p>
        </p:txBody>
      </p:sp>
      <p:sp>
        <p:nvSpPr>
          <p:cNvPr id="19" name="TextBox 18">
            <a:extLst>
              <a:ext uri="{FF2B5EF4-FFF2-40B4-BE49-F238E27FC236}">
                <a16:creationId xmlns:a16="http://schemas.microsoft.com/office/drawing/2014/main" id="{DFDE6209-C70D-4D2F-9A59-8E0570FB8F37}"/>
              </a:ext>
            </a:extLst>
          </p:cNvPr>
          <p:cNvSpPr txBox="1"/>
          <p:nvPr/>
        </p:nvSpPr>
        <p:spPr>
          <a:xfrm>
            <a:off x="7174493" y="4774970"/>
            <a:ext cx="4224769" cy="369332"/>
          </a:xfrm>
          <a:prstGeom prst="rect">
            <a:avLst/>
          </a:prstGeom>
          <a:noFill/>
        </p:spPr>
        <p:txBody>
          <a:bodyPr wrap="square" rtlCol="0">
            <a:spAutoFit/>
          </a:bodyPr>
          <a:lstStyle/>
          <a:p>
            <a:pPr algn="ctr"/>
            <a:r>
              <a:rPr lang="en-US" dirty="0">
                <a:latin typeface="Bahnschrift" panose="020B0502040204020203" pitchFamily="34" charset="0"/>
              </a:rPr>
              <a:t>AYA TAREK ELGHANNAM</a:t>
            </a:r>
          </a:p>
        </p:txBody>
      </p:sp>
    </p:spTree>
    <p:extLst>
      <p:ext uri="{BB962C8B-B14F-4D97-AF65-F5344CB8AC3E}">
        <p14:creationId xmlns:p14="http://schemas.microsoft.com/office/powerpoint/2010/main" val="193110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LSTM</a:t>
            </a:r>
          </a:p>
        </p:txBody>
      </p:sp>
      <p:sp>
        <p:nvSpPr>
          <p:cNvPr id="11" name="TextBox 10">
            <a:extLst>
              <a:ext uri="{FF2B5EF4-FFF2-40B4-BE49-F238E27FC236}">
                <a16:creationId xmlns:a16="http://schemas.microsoft.com/office/drawing/2014/main" id="{A1896227-3692-42BA-A9B2-722B4A5546FD}"/>
              </a:ext>
            </a:extLst>
          </p:cNvPr>
          <p:cNvSpPr txBox="1"/>
          <p:nvPr/>
        </p:nvSpPr>
        <p:spPr>
          <a:xfrm>
            <a:off x="5027358" y="5196751"/>
            <a:ext cx="6930962" cy="646331"/>
          </a:xfrm>
          <a:prstGeom prst="rect">
            <a:avLst/>
          </a:prstGeom>
        </p:spPr>
        <p:txBody>
          <a:bodyPr wrap="square">
            <a:spAutoFit/>
          </a:bodyPr>
          <a:lstStyle/>
          <a:p>
            <a:br>
              <a:rPr lang="en-US" dirty="0"/>
            </a:br>
            <a:endParaRPr lang="en-US" dirty="0"/>
          </a:p>
        </p:txBody>
      </p:sp>
      <p:pic>
        <p:nvPicPr>
          <p:cNvPr id="22" name="Content Placeholder 21" descr="Chart, line chart&#10;&#10;Description automatically generated">
            <a:extLst>
              <a:ext uri="{FF2B5EF4-FFF2-40B4-BE49-F238E27FC236}">
                <a16:creationId xmlns:a16="http://schemas.microsoft.com/office/drawing/2014/main" id="{E6B37DF1-BE96-44B3-B1DA-A88903CF37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8974" y="4051883"/>
            <a:ext cx="3702943" cy="2345197"/>
          </a:xfrm>
        </p:spPr>
      </p:pic>
      <p:pic>
        <p:nvPicPr>
          <p:cNvPr id="24" name="Picture 23" descr="Chart, line chart&#10;&#10;Description automatically generated">
            <a:extLst>
              <a:ext uri="{FF2B5EF4-FFF2-40B4-BE49-F238E27FC236}">
                <a16:creationId xmlns:a16="http://schemas.microsoft.com/office/drawing/2014/main" id="{7E084287-0877-47AA-84EE-8CF05CD6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974" y="1413857"/>
            <a:ext cx="3702943" cy="2361297"/>
          </a:xfrm>
          <a:prstGeom prst="rect">
            <a:avLst/>
          </a:prstGeom>
        </p:spPr>
      </p:pic>
      <p:pic>
        <p:nvPicPr>
          <p:cNvPr id="26" name="Picture 25" descr="A picture containing black, electronics, white, keyboard&#10;&#10;Description automatically generated">
            <a:extLst>
              <a:ext uri="{FF2B5EF4-FFF2-40B4-BE49-F238E27FC236}">
                <a16:creationId xmlns:a16="http://schemas.microsoft.com/office/drawing/2014/main" id="{E65FD9DA-5F49-4ABB-B935-E473E7B2B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874" y="1374529"/>
            <a:ext cx="5053968" cy="3822222"/>
          </a:xfrm>
          <a:prstGeom prst="rect">
            <a:avLst/>
          </a:prstGeom>
        </p:spPr>
      </p:pic>
      <p:sp>
        <p:nvSpPr>
          <p:cNvPr id="41" name="TextBox 40">
            <a:extLst>
              <a:ext uri="{FF2B5EF4-FFF2-40B4-BE49-F238E27FC236}">
                <a16:creationId xmlns:a16="http://schemas.microsoft.com/office/drawing/2014/main" id="{B101E6A6-AA30-4B74-B180-F7C30D44C617}"/>
              </a:ext>
            </a:extLst>
          </p:cNvPr>
          <p:cNvSpPr txBox="1"/>
          <p:nvPr/>
        </p:nvSpPr>
        <p:spPr>
          <a:xfrm>
            <a:off x="5181599" y="5292546"/>
            <a:ext cx="6930961" cy="1200329"/>
          </a:xfrm>
          <a:prstGeom prst="rect">
            <a:avLst/>
          </a:prstGeom>
        </p:spPr>
        <p:txBody>
          <a:bodyPr wrap="square">
            <a:spAutoFit/>
          </a:bodyPr>
          <a:lstStyle/>
          <a:p>
            <a:r>
              <a:rPr lang="en-US" sz="1800" b="0" i="0" dirty="0">
                <a:solidFill>
                  <a:srgbClr val="14213D"/>
                </a:solidFill>
                <a:effectLst/>
                <a:latin typeface="Bahnschrift" panose="020B0502040204020203" pitchFamily="34" charset="0"/>
              </a:rPr>
              <a:t>Results</a:t>
            </a:r>
            <a:br>
              <a:rPr lang="en-US" sz="1800" b="0" i="0" dirty="0">
                <a:solidFill>
                  <a:srgbClr val="14213D"/>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Training Accuracy = 0.9892 	Validation Accuracy = 0.93738</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Training Loss = 0.0272		Validation Loss = 0.1387</a:t>
            </a:r>
            <a:br>
              <a:rPr lang="en-US" dirty="0"/>
            </a:br>
            <a:endParaRPr lang="en-US" dirty="0"/>
          </a:p>
        </p:txBody>
      </p:sp>
    </p:spTree>
    <p:extLst>
      <p:ext uri="{BB962C8B-B14F-4D97-AF65-F5344CB8AC3E}">
        <p14:creationId xmlns:p14="http://schemas.microsoft.com/office/powerpoint/2010/main" val="1054771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TRANSFORMERS</a:t>
            </a:r>
          </a:p>
        </p:txBody>
      </p:sp>
      <p:sp>
        <p:nvSpPr>
          <p:cNvPr id="11" name="TextBox 10">
            <a:extLst>
              <a:ext uri="{FF2B5EF4-FFF2-40B4-BE49-F238E27FC236}">
                <a16:creationId xmlns:a16="http://schemas.microsoft.com/office/drawing/2014/main" id="{A1896227-3692-42BA-A9B2-722B4A5546FD}"/>
              </a:ext>
            </a:extLst>
          </p:cNvPr>
          <p:cNvSpPr txBox="1"/>
          <p:nvPr/>
        </p:nvSpPr>
        <p:spPr>
          <a:xfrm>
            <a:off x="5027358" y="5196751"/>
            <a:ext cx="6930962" cy="646331"/>
          </a:xfrm>
          <a:prstGeom prst="rect">
            <a:avLst/>
          </a:prstGeom>
        </p:spPr>
        <p:txBody>
          <a:bodyPr wrap="square">
            <a:spAutoFit/>
          </a:bodyPr>
          <a:lstStyle/>
          <a:p>
            <a:br>
              <a:rPr lang="en-US" dirty="0"/>
            </a:br>
            <a:endParaRPr lang="en-US" dirty="0"/>
          </a:p>
        </p:txBody>
      </p:sp>
      <p:sp>
        <p:nvSpPr>
          <p:cNvPr id="41" name="TextBox 40">
            <a:extLst>
              <a:ext uri="{FF2B5EF4-FFF2-40B4-BE49-F238E27FC236}">
                <a16:creationId xmlns:a16="http://schemas.microsoft.com/office/drawing/2014/main" id="{B101E6A6-AA30-4B74-B180-F7C30D44C617}"/>
              </a:ext>
            </a:extLst>
          </p:cNvPr>
          <p:cNvSpPr txBox="1"/>
          <p:nvPr/>
        </p:nvSpPr>
        <p:spPr>
          <a:xfrm>
            <a:off x="5181599" y="5292546"/>
            <a:ext cx="6930961" cy="1200329"/>
          </a:xfrm>
          <a:prstGeom prst="rect">
            <a:avLst/>
          </a:prstGeom>
        </p:spPr>
        <p:txBody>
          <a:bodyPr wrap="square">
            <a:spAutoFit/>
          </a:bodyPr>
          <a:lstStyle/>
          <a:p>
            <a:r>
              <a:rPr lang="en-US" sz="1800" b="0" i="0" dirty="0">
                <a:solidFill>
                  <a:srgbClr val="14213D"/>
                </a:solidFill>
                <a:effectLst/>
                <a:latin typeface="Bahnschrift" panose="020B0502040204020203" pitchFamily="34" charset="0"/>
              </a:rPr>
              <a:t>Results</a:t>
            </a:r>
            <a:br>
              <a:rPr lang="en-US" sz="1800" b="0" i="0" dirty="0">
                <a:solidFill>
                  <a:srgbClr val="14213D"/>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Training Accuracy = 0.9865		Validation Accuracy = 0.948</a:t>
            </a:r>
          </a:p>
          <a:p>
            <a:r>
              <a:rPr lang="en-US" sz="1800" b="0" i="0" dirty="0">
                <a:solidFill>
                  <a:srgbClr val="231F20"/>
                </a:solidFill>
                <a:effectLst/>
                <a:latin typeface="Bahnschrift" panose="020B0502040204020203" pitchFamily="34" charset="0"/>
              </a:rPr>
              <a:t>Training Loss = 0.0432		Validation Loss = 0.242</a:t>
            </a:r>
            <a:br>
              <a:rPr lang="en-US" dirty="0"/>
            </a:br>
            <a:endParaRPr lang="en-US" dirty="0"/>
          </a:p>
        </p:txBody>
      </p:sp>
      <p:pic>
        <p:nvPicPr>
          <p:cNvPr id="3" name="Picture 2" descr="Chart&#10;&#10;Description automatically generated">
            <a:extLst>
              <a:ext uri="{FF2B5EF4-FFF2-40B4-BE49-F238E27FC236}">
                <a16:creationId xmlns:a16="http://schemas.microsoft.com/office/drawing/2014/main" id="{BAFE659C-B086-49C9-8176-82B063F4B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95" y="1493751"/>
            <a:ext cx="3585121" cy="2270576"/>
          </a:xfrm>
          <a:prstGeom prst="rect">
            <a:avLst/>
          </a:prstGeom>
        </p:spPr>
      </p:pic>
      <p:pic>
        <p:nvPicPr>
          <p:cNvPr id="7" name="Picture 6" descr="Chart&#10;&#10;Description automatically generated">
            <a:extLst>
              <a:ext uri="{FF2B5EF4-FFF2-40B4-BE49-F238E27FC236}">
                <a16:creationId xmlns:a16="http://schemas.microsoft.com/office/drawing/2014/main" id="{2291023B-3C0F-48E7-B6AB-9A36EFF02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795" y="3830277"/>
            <a:ext cx="3585121" cy="2345197"/>
          </a:xfrm>
          <a:prstGeom prst="rect">
            <a:avLst/>
          </a:prstGeom>
        </p:spPr>
      </p:pic>
      <p:pic>
        <p:nvPicPr>
          <p:cNvPr id="13" name="Picture 12" descr="A picture containing black, electronics, keyboard, white&#10;&#10;Description automatically generated">
            <a:extLst>
              <a:ext uri="{FF2B5EF4-FFF2-40B4-BE49-F238E27FC236}">
                <a16:creationId xmlns:a16="http://schemas.microsoft.com/office/drawing/2014/main" id="{FA8DC831-D52E-4A99-A8E4-427C59E6C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336" y="1517889"/>
            <a:ext cx="5053968" cy="3822222"/>
          </a:xfrm>
          <a:prstGeom prst="rect">
            <a:avLst/>
          </a:prstGeom>
        </p:spPr>
      </p:pic>
    </p:spTree>
    <p:extLst>
      <p:ext uri="{BB962C8B-B14F-4D97-AF65-F5344CB8AC3E}">
        <p14:creationId xmlns:p14="http://schemas.microsoft.com/office/powerpoint/2010/main" val="2552764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LSTM With CTC</a:t>
            </a:r>
          </a:p>
        </p:txBody>
      </p:sp>
      <p:sp>
        <p:nvSpPr>
          <p:cNvPr id="2" name="Content Placeholder 1">
            <a:extLst>
              <a:ext uri="{FF2B5EF4-FFF2-40B4-BE49-F238E27FC236}">
                <a16:creationId xmlns:a16="http://schemas.microsoft.com/office/drawing/2014/main" id="{9C452BCF-8790-4C96-AA56-41A0C2C9EF1D}"/>
              </a:ext>
            </a:extLst>
          </p:cNvPr>
          <p:cNvSpPr>
            <a:spLocks noGrp="1"/>
          </p:cNvSpPr>
          <p:nvPr>
            <p:ph idx="1"/>
          </p:nvPr>
        </p:nvSpPr>
        <p:spPr>
          <a:xfrm>
            <a:off x="838200" y="1825625"/>
            <a:ext cx="10845800" cy="4351338"/>
          </a:xfrm>
        </p:spPr>
        <p:txBody>
          <a:bodyPr>
            <a:normAutofit/>
          </a:bodyPr>
          <a:lstStyle/>
          <a:p>
            <a:pPr marL="0" indent="0" algn="just">
              <a:lnSpc>
                <a:spcPct val="100000"/>
              </a:lnSpc>
              <a:buNone/>
            </a:pPr>
            <a:r>
              <a:rPr lang="en-US" sz="1800" dirty="0">
                <a:latin typeface="Bahnschrift" panose="020B0502040204020203" pitchFamily="34" charset="0"/>
              </a:rPr>
              <a:t>In our case we don’t know how fast the user will do the sign! some users are slower than others. during collecting the data set we did each sign in one second but this won’t be the case during the use.</a:t>
            </a:r>
          </a:p>
          <a:p>
            <a:pPr marL="0" indent="0" algn="ctr">
              <a:lnSpc>
                <a:spcPct val="100000"/>
              </a:lnSpc>
              <a:buNone/>
            </a:pPr>
            <a:r>
              <a:rPr lang="en-US" sz="1800" b="0" i="0" dirty="0">
                <a:solidFill>
                  <a:srgbClr val="FCA311"/>
                </a:solidFill>
                <a:effectLst/>
                <a:latin typeface="Bahnschrift" panose="020B0502040204020203" pitchFamily="34" charset="0"/>
              </a:rPr>
              <a:t>------ </a:t>
            </a:r>
            <a:r>
              <a:rPr lang="en-US" sz="1800" b="0" i="0" dirty="0">
                <a:solidFill>
                  <a:srgbClr val="231F20"/>
                </a:solidFill>
                <a:effectLst/>
                <a:latin typeface="Bahnschrift" panose="020B0502040204020203" pitchFamily="34" charset="0"/>
              </a:rPr>
              <a:t>Training Loss</a:t>
            </a:r>
            <a:br>
              <a:rPr lang="en-US" sz="1800" b="0" i="0" dirty="0">
                <a:solidFill>
                  <a:srgbClr val="231F20"/>
                </a:solidFill>
                <a:effectLst/>
                <a:latin typeface="Bahnschrift" panose="020B0502040204020203" pitchFamily="34" charset="0"/>
              </a:rPr>
            </a:br>
            <a:r>
              <a:rPr lang="en-US" sz="1800" b="0" i="0" dirty="0">
                <a:solidFill>
                  <a:srgbClr val="1C75BC"/>
                </a:solidFill>
                <a:effectLst/>
                <a:latin typeface="Bahnschrift" panose="020B0502040204020203" pitchFamily="34" charset="0"/>
              </a:rPr>
              <a:t>------ </a:t>
            </a:r>
            <a:r>
              <a:rPr lang="en-US" sz="1800" b="0" i="0" dirty="0">
                <a:solidFill>
                  <a:srgbClr val="231F20"/>
                </a:solidFill>
                <a:effectLst/>
                <a:latin typeface="Bahnschrift" panose="020B0502040204020203" pitchFamily="34" charset="0"/>
              </a:rPr>
              <a:t>Validation Loss</a:t>
            </a:r>
            <a:r>
              <a:rPr lang="en-US" sz="1200" dirty="0"/>
              <a:t> </a:t>
            </a:r>
            <a:br>
              <a:rPr lang="en-US" sz="1200" dirty="0"/>
            </a:br>
            <a:endParaRPr lang="en-US" sz="1800" dirty="0">
              <a:solidFill>
                <a:srgbClr val="FCA311"/>
              </a:solidFill>
              <a:latin typeface="Bahnschrift" panose="020B0502040204020203" pitchFamily="34" charset="0"/>
            </a:endParaRPr>
          </a:p>
        </p:txBody>
      </p:sp>
      <p:pic>
        <p:nvPicPr>
          <p:cNvPr id="9" name="Picture 8">
            <a:extLst>
              <a:ext uri="{FF2B5EF4-FFF2-40B4-BE49-F238E27FC236}">
                <a16:creationId xmlns:a16="http://schemas.microsoft.com/office/drawing/2014/main" id="{66CA4850-DC0B-4749-8886-1BF577601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195" y="3162694"/>
            <a:ext cx="4723809" cy="3149206"/>
          </a:xfrm>
          <a:prstGeom prst="rect">
            <a:avLst/>
          </a:prstGeom>
        </p:spPr>
      </p:pic>
    </p:spTree>
    <p:extLst>
      <p:ext uri="{BB962C8B-B14F-4D97-AF65-F5344CB8AC3E}">
        <p14:creationId xmlns:p14="http://schemas.microsoft.com/office/powerpoint/2010/main" val="4047239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a:xfrm>
            <a:off x="838200" y="355889"/>
            <a:ext cx="10515600" cy="1325563"/>
          </a:xfrm>
        </p:spPr>
        <p:txBody>
          <a:bodyPr/>
          <a:lstStyle/>
          <a:p>
            <a:r>
              <a:rPr lang="en-US" dirty="0">
                <a:latin typeface="Bahnschrift" panose="020B0502040204020203" pitchFamily="34" charset="0"/>
              </a:rPr>
              <a:t>CHARACTERS</a:t>
            </a:r>
          </a:p>
        </p:txBody>
      </p:sp>
      <p:pic>
        <p:nvPicPr>
          <p:cNvPr id="6" name="Content Placeholder 5" descr="Text, letter&#10;&#10;Description automatically generated">
            <a:extLst>
              <a:ext uri="{FF2B5EF4-FFF2-40B4-BE49-F238E27FC236}">
                <a16:creationId xmlns:a16="http://schemas.microsoft.com/office/drawing/2014/main" id="{2CB88A65-8DE5-43FD-97FD-3ABD4FE80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04416" y="1859436"/>
            <a:ext cx="3560185" cy="4351338"/>
          </a:xfrm>
        </p:spPr>
      </p:pic>
      <p:sp>
        <p:nvSpPr>
          <p:cNvPr id="7" name="TextBox 6">
            <a:extLst>
              <a:ext uri="{FF2B5EF4-FFF2-40B4-BE49-F238E27FC236}">
                <a16:creationId xmlns:a16="http://schemas.microsoft.com/office/drawing/2014/main" id="{94C44B1E-8F39-47C1-8D77-DA70B27594E7}"/>
              </a:ext>
            </a:extLst>
          </p:cNvPr>
          <p:cNvSpPr txBox="1"/>
          <p:nvPr/>
        </p:nvSpPr>
        <p:spPr>
          <a:xfrm>
            <a:off x="1080655" y="1859436"/>
            <a:ext cx="6530109"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hnschrift" panose="020B0502040204020203" pitchFamily="34" charset="0"/>
              </a:rPr>
              <a:t>This part is simpler as the characters are static unlike words also we found some resources online which made it easier.</a:t>
            </a:r>
          </a:p>
          <a:p>
            <a:r>
              <a:rPr lang="en-US" dirty="0">
                <a:latin typeface="Bahnschrift" panose="020B0502040204020203" pitchFamily="34" charset="0"/>
              </a:rPr>
              <a:t> </a:t>
            </a:r>
          </a:p>
          <a:p>
            <a:r>
              <a:rPr lang="en-US" dirty="0">
                <a:solidFill>
                  <a:srgbClr val="14213D"/>
                </a:solidFill>
                <a:latin typeface="Bahnschrift" panose="020B0502040204020203" pitchFamily="34" charset="0"/>
              </a:rPr>
              <a:t>DATA COLLECTION</a:t>
            </a:r>
          </a:p>
          <a:p>
            <a:pPr marL="285750" indent="-285750" algn="just">
              <a:buFont typeface="Arial" panose="020B0604020202020204" pitchFamily="34" charset="0"/>
              <a:buChar char="•"/>
            </a:pPr>
            <a:r>
              <a:rPr lang="en-US" dirty="0">
                <a:solidFill>
                  <a:srgbClr val="14213D"/>
                </a:solidFill>
                <a:latin typeface="Bahnschrift" panose="020B0502040204020203" pitchFamily="34" charset="0"/>
              </a:rPr>
              <a:t>We found dataset consists of </a:t>
            </a:r>
            <a:r>
              <a:rPr lang="en-US" dirty="0">
                <a:solidFill>
                  <a:srgbClr val="FCA311"/>
                </a:solidFill>
                <a:latin typeface="Bahnschrift" panose="020B0502040204020203" pitchFamily="34" charset="0"/>
              </a:rPr>
              <a:t>54,049 images </a:t>
            </a:r>
            <a:r>
              <a:rPr lang="en-US" dirty="0">
                <a:solidFill>
                  <a:srgbClr val="14213D"/>
                </a:solidFill>
                <a:latin typeface="Bahnschrift" panose="020B0502040204020203" pitchFamily="34" charset="0"/>
              </a:rPr>
              <a:t>of </a:t>
            </a:r>
            <a:r>
              <a:rPr lang="en-US" dirty="0" err="1">
                <a:solidFill>
                  <a:srgbClr val="14213D"/>
                </a:solidFill>
                <a:latin typeface="Bahnschrift" panose="020B0502040204020203" pitchFamily="34" charset="0"/>
              </a:rPr>
              <a:t>ArSL</a:t>
            </a:r>
            <a:r>
              <a:rPr lang="en-US" dirty="0">
                <a:solidFill>
                  <a:srgbClr val="14213D"/>
                </a:solidFill>
                <a:latin typeface="Bahnschrift" panose="020B0502040204020203" pitchFamily="34" charset="0"/>
              </a:rPr>
              <a:t> alphabets performed by more than </a:t>
            </a:r>
            <a:r>
              <a:rPr lang="en-US" dirty="0">
                <a:solidFill>
                  <a:srgbClr val="FCA311"/>
                </a:solidFill>
                <a:latin typeface="Bahnschrift" panose="020B0502040204020203" pitchFamily="34" charset="0"/>
              </a:rPr>
              <a:t>40 people </a:t>
            </a:r>
            <a:r>
              <a:rPr lang="en-US" dirty="0">
                <a:solidFill>
                  <a:srgbClr val="14213D"/>
                </a:solidFill>
                <a:latin typeface="Bahnschrift" panose="020B0502040204020203" pitchFamily="34" charset="0"/>
              </a:rPr>
              <a:t>for </a:t>
            </a:r>
            <a:r>
              <a:rPr lang="en-US" dirty="0">
                <a:solidFill>
                  <a:srgbClr val="FCA311"/>
                </a:solidFill>
                <a:latin typeface="Bahnschrift" panose="020B0502040204020203" pitchFamily="34" charset="0"/>
              </a:rPr>
              <a:t>32 standard </a:t>
            </a:r>
            <a:r>
              <a:rPr lang="en-US" dirty="0">
                <a:solidFill>
                  <a:srgbClr val="14213D"/>
                </a:solidFill>
                <a:latin typeface="Bahnschrift" panose="020B0502040204020203" pitchFamily="34" charset="0"/>
              </a:rPr>
              <a:t>Arabic signs and alphabets.</a:t>
            </a:r>
          </a:p>
          <a:p>
            <a:pPr marL="285750" indent="-285750" algn="just">
              <a:buFont typeface="Arial" panose="020B0604020202020204" pitchFamily="34" charset="0"/>
              <a:buChar char="•"/>
            </a:pPr>
            <a:endParaRPr lang="en-US" dirty="0">
              <a:solidFill>
                <a:srgbClr val="14213D"/>
              </a:solidFill>
              <a:latin typeface="Bahnschrift" panose="020B0502040204020203" pitchFamily="34" charset="0"/>
            </a:endParaRPr>
          </a:p>
          <a:p>
            <a:pPr marL="285750" indent="-285750" algn="just">
              <a:buFont typeface="Arial" panose="020B0604020202020204" pitchFamily="34" charset="0"/>
              <a:buChar char="•"/>
            </a:pPr>
            <a:r>
              <a:rPr lang="en-US" sz="1800" b="0" i="0" dirty="0">
                <a:solidFill>
                  <a:srgbClr val="231F20"/>
                </a:solidFill>
                <a:effectLst/>
                <a:latin typeface="Bahnschrift" panose="020B0502040204020203" pitchFamily="34" charset="0"/>
              </a:rPr>
              <a:t>We also added to it our feed by collecting extra dataset manually of </a:t>
            </a:r>
            <a:r>
              <a:rPr lang="en-US" sz="1800" b="0" i="0" dirty="0">
                <a:solidFill>
                  <a:srgbClr val="FCA311"/>
                </a:solidFill>
                <a:effectLst/>
                <a:latin typeface="Bahnschrift" panose="020B0502040204020203" pitchFamily="34" charset="0"/>
              </a:rPr>
              <a:t>200 images </a:t>
            </a:r>
            <a:r>
              <a:rPr lang="en-US" sz="1800" b="0" i="0" dirty="0">
                <a:solidFill>
                  <a:srgbClr val="231F20"/>
                </a:solidFill>
                <a:effectLst/>
                <a:latin typeface="Bahnschrift" panose="020B0502040204020203" pitchFamily="34" charset="0"/>
              </a:rPr>
              <a:t>for each class gathered by two persons of different hand sizes </a:t>
            </a:r>
            <a:r>
              <a:rPr lang="en-US" sz="1800" b="0" i="0" dirty="0">
                <a:solidFill>
                  <a:srgbClr val="FCA311"/>
                </a:solidFill>
                <a:effectLst/>
                <a:latin typeface="Bahnschrift" panose="020B0502040204020203" pitchFamily="34" charset="0"/>
              </a:rPr>
              <a:t>RGB </a:t>
            </a:r>
            <a:r>
              <a:rPr lang="en-US" sz="1800" b="0" i="0" dirty="0">
                <a:solidFill>
                  <a:srgbClr val="231F20"/>
                </a:solidFill>
                <a:effectLst/>
                <a:latin typeface="Bahnschrift" panose="020B0502040204020203" pitchFamily="34" charset="0"/>
              </a:rPr>
              <a:t>but this time by using </a:t>
            </a:r>
            <a:r>
              <a:rPr lang="en-US" sz="1800" b="0" i="0" dirty="0">
                <a:solidFill>
                  <a:srgbClr val="FCA311"/>
                </a:solidFill>
                <a:effectLst/>
                <a:latin typeface="Bahnschrift" panose="020B0502040204020203" pitchFamily="34" charset="0"/>
              </a:rPr>
              <a:t>hand-tracking function </a:t>
            </a:r>
            <a:r>
              <a:rPr lang="en-US" sz="1800" b="0" i="0" dirty="0">
                <a:solidFill>
                  <a:srgbClr val="231F20"/>
                </a:solidFill>
                <a:effectLst/>
                <a:latin typeface="Bahnschrift" panose="020B0502040204020203" pitchFamily="34" charset="0"/>
              </a:rPr>
              <a:t>that crop the hand bounding box changing the dimensions based on the sign itself.</a:t>
            </a:r>
            <a:r>
              <a:rPr lang="en-US" dirty="0"/>
              <a:t> </a:t>
            </a:r>
            <a:br>
              <a:rPr lang="en-US" dirty="0"/>
            </a:br>
            <a:endParaRPr lang="en-US" dirty="0">
              <a:solidFill>
                <a:srgbClr val="14213D"/>
              </a:solidFill>
              <a:latin typeface="Bahnschrift" panose="020B0502040204020203" pitchFamily="34" charset="0"/>
            </a:endParaRPr>
          </a:p>
        </p:txBody>
      </p:sp>
    </p:spTree>
    <p:extLst>
      <p:ext uri="{BB962C8B-B14F-4D97-AF65-F5344CB8AC3E}">
        <p14:creationId xmlns:p14="http://schemas.microsoft.com/office/powerpoint/2010/main" val="2170278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DEEP LEARNING MODEL</a:t>
            </a:r>
          </a:p>
        </p:txBody>
      </p:sp>
      <p:sp>
        <p:nvSpPr>
          <p:cNvPr id="2" name="Content Placeholder 1">
            <a:extLst>
              <a:ext uri="{FF2B5EF4-FFF2-40B4-BE49-F238E27FC236}">
                <a16:creationId xmlns:a16="http://schemas.microsoft.com/office/drawing/2014/main" id="{89CACE7F-479F-4FD7-9706-5A5431D654D3}"/>
              </a:ext>
            </a:extLst>
          </p:cNvPr>
          <p:cNvSpPr>
            <a:spLocks noGrp="1"/>
          </p:cNvSpPr>
          <p:nvPr>
            <p:ph idx="1"/>
          </p:nvPr>
        </p:nvSpPr>
        <p:spPr>
          <a:xfrm>
            <a:off x="838200" y="1825625"/>
            <a:ext cx="6015690" cy="4351338"/>
          </a:xfrm>
        </p:spPr>
        <p:txBody>
          <a:bodyPr>
            <a:normAutofit/>
          </a:bodyPr>
          <a:lstStyle/>
          <a:p>
            <a:pPr algn="just"/>
            <a:r>
              <a:rPr lang="en-US" sz="1800" dirty="0">
                <a:latin typeface="Bahnschrift" panose="020B0502040204020203" pitchFamily="34" charset="0"/>
              </a:rPr>
              <a:t>Transfer learning has the benefit of decreasing the training time for a neural network model and can result in lower generalization error</a:t>
            </a:r>
          </a:p>
          <a:p>
            <a:pPr algn="just"/>
            <a:endParaRPr lang="en-US" sz="1800" dirty="0">
              <a:latin typeface="Bahnschrift" panose="020B0502040204020203" pitchFamily="34" charset="0"/>
            </a:endParaRPr>
          </a:p>
          <a:p>
            <a:pPr marL="0" indent="0" algn="just">
              <a:buNone/>
            </a:pPr>
            <a:r>
              <a:rPr lang="en-US" sz="1800" dirty="0">
                <a:solidFill>
                  <a:srgbClr val="14213D"/>
                </a:solidFill>
                <a:latin typeface="Bahnschrift" panose="020B0502040204020203" pitchFamily="34" charset="0"/>
              </a:rPr>
              <a:t>Models for Transfer Learning </a:t>
            </a:r>
          </a:p>
          <a:p>
            <a:pPr algn="just"/>
            <a:r>
              <a:rPr lang="en-US" sz="1800" dirty="0">
                <a:latin typeface="Bahnschrift" panose="020B0502040204020203" pitchFamily="34" charset="0"/>
              </a:rPr>
              <a:t>There are perhaps a dozen or more top-performing models for image recognition that can be downloaded and used as the basis for image recognition and related computer vision tasks.</a:t>
            </a:r>
          </a:p>
          <a:p>
            <a:pPr algn="just"/>
            <a:r>
              <a:rPr lang="en-US" sz="1800" dirty="0">
                <a:latin typeface="Bahnschrift" panose="020B0502040204020203" pitchFamily="34" charset="0"/>
              </a:rPr>
              <a:t>In our Approach we used </a:t>
            </a:r>
            <a:r>
              <a:rPr lang="en-US" sz="1800" dirty="0">
                <a:solidFill>
                  <a:srgbClr val="FCA311"/>
                </a:solidFill>
                <a:latin typeface="Bahnschrift" panose="020B0502040204020203" pitchFamily="34" charset="0"/>
              </a:rPr>
              <a:t>VGG16 Model </a:t>
            </a:r>
            <a:r>
              <a:rPr lang="en-US" sz="1800" dirty="0">
                <a:latin typeface="Bahnschrift" panose="020B0502040204020203" pitchFamily="34" charset="0"/>
              </a:rPr>
              <a:t>,The model achieves </a:t>
            </a:r>
            <a:r>
              <a:rPr lang="en-US" sz="1800" dirty="0">
                <a:solidFill>
                  <a:srgbClr val="FCA311"/>
                </a:solidFill>
                <a:latin typeface="Bahnschrift" panose="020B0502040204020203" pitchFamily="34" charset="0"/>
              </a:rPr>
              <a:t>92.7%</a:t>
            </a:r>
            <a:r>
              <a:rPr lang="en-US" sz="1800" dirty="0">
                <a:latin typeface="Bahnschrift" panose="020B0502040204020203" pitchFamily="34" charset="0"/>
              </a:rPr>
              <a:t> top-5 test accuracy in ImageNet, which is a dataset of over 14 million images belonging to 1000 classes</a:t>
            </a:r>
          </a:p>
        </p:txBody>
      </p:sp>
      <p:pic>
        <p:nvPicPr>
          <p:cNvPr id="7" name="Picture 6">
            <a:extLst>
              <a:ext uri="{FF2B5EF4-FFF2-40B4-BE49-F238E27FC236}">
                <a16:creationId xmlns:a16="http://schemas.microsoft.com/office/drawing/2014/main" id="{DA3D43FE-7CE6-49AC-B61E-E9277521D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736" y="2017552"/>
            <a:ext cx="4971722" cy="3450375"/>
          </a:xfrm>
          <a:prstGeom prst="rect">
            <a:avLst/>
          </a:prstGeom>
        </p:spPr>
      </p:pic>
    </p:spTree>
    <p:extLst>
      <p:ext uri="{BB962C8B-B14F-4D97-AF65-F5344CB8AC3E}">
        <p14:creationId xmlns:p14="http://schemas.microsoft.com/office/powerpoint/2010/main" val="473840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TRANSFER LEARNING (VGG16)</a:t>
            </a:r>
          </a:p>
        </p:txBody>
      </p:sp>
      <p:pic>
        <p:nvPicPr>
          <p:cNvPr id="6" name="Content Placeholder 5" descr="Chart, line chart&#10;&#10;Description automatically generated">
            <a:extLst>
              <a:ext uri="{FF2B5EF4-FFF2-40B4-BE49-F238E27FC236}">
                <a16:creationId xmlns:a16="http://schemas.microsoft.com/office/drawing/2014/main" id="{AC2546A3-5CAF-4E89-B4CB-20DE3953C2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4545" y="1662581"/>
            <a:ext cx="4512165" cy="2735500"/>
          </a:xfrm>
        </p:spPr>
      </p:pic>
      <p:pic>
        <p:nvPicPr>
          <p:cNvPr id="9" name="Picture 8" descr="Chart, line chart&#10;&#10;Description automatically generated">
            <a:extLst>
              <a:ext uri="{FF2B5EF4-FFF2-40B4-BE49-F238E27FC236}">
                <a16:creationId xmlns:a16="http://schemas.microsoft.com/office/drawing/2014/main" id="{CB5BF608-23A0-4D44-86B1-F8BD1C8D1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289" y="1676635"/>
            <a:ext cx="4512165" cy="2735500"/>
          </a:xfrm>
          <a:prstGeom prst="rect">
            <a:avLst/>
          </a:prstGeom>
        </p:spPr>
      </p:pic>
      <p:sp>
        <p:nvSpPr>
          <p:cNvPr id="10" name="TextBox 9">
            <a:extLst>
              <a:ext uri="{FF2B5EF4-FFF2-40B4-BE49-F238E27FC236}">
                <a16:creationId xmlns:a16="http://schemas.microsoft.com/office/drawing/2014/main" id="{377DDAB4-C7E6-471E-B9A8-EF75A1F23819}"/>
              </a:ext>
            </a:extLst>
          </p:cNvPr>
          <p:cNvSpPr txBox="1"/>
          <p:nvPr/>
        </p:nvSpPr>
        <p:spPr>
          <a:xfrm>
            <a:off x="2623127" y="4854776"/>
            <a:ext cx="6945746" cy="1200329"/>
          </a:xfrm>
          <a:prstGeom prst="rect">
            <a:avLst/>
          </a:prstGeom>
          <a:noFill/>
        </p:spPr>
        <p:txBody>
          <a:bodyPr wrap="square" rtlCol="0">
            <a:spAutoFit/>
          </a:bodyPr>
          <a:lstStyle/>
          <a:p>
            <a:r>
              <a:rPr lang="en-US" sz="1800" b="0" i="0" dirty="0">
                <a:solidFill>
                  <a:srgbClr val="14213D"/>
                </a:solidFill>
                <a:effectLst/>
                <a:latin typeface="Bahnschrift" panose="020B0502040204020203" pitchFamily="34" charset="0"/>
              </a:rPr>
              <a:t>Results</a:t>
            </a:r>
            <a:br>
              <a:rPr lang="en-US" sz="1800" b="0" i="0" dirty="0">
                <a:solidFill>
                  <a:srgbClr val="14213D"/>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Training loss: 1.0453e-07 		Training accuracy : 1.0000</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Validation loss: 1.3472e-06 	Validation accuracy: 1.0000</a:t>
            </a:r>
            <a:r>
              <a:rPr lang="en-US" dirty="0"/>
              <a:t> </a:t>
            </a:r>
            <a:br>
              <a:rPr lang="en-US" dirty="0"/>
            </a:br>
            <a:endParaRPr lang="en-US" dirty="0"/>
          </a:p>
        </p:txBody>
      </p:sp>
    </p:spTree>
    <p:extLst>
      <p:ext uri="{BB962C8B-B14F-4D97-AF65-F5344CB8AC3E}">
        <p14:creationId xmlns:p14="http://schemas.microsoft.com/office/powerpoint/2010/main" val="1562088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a:xfrm>
            <a:off x="1058573" y="398925"/>
            <a:ext cx="10515600" cy="1325563"/>
          </a:xfrm>
        </p:spPr>
        <p:txBody>
          <a:bodyPr/>
          <a:lstStyle/>
          <a:p>
            <a:r>
              <a:rPr lang="en-US" dirty="0">
                <a:latin typeface="Bahnschrift" panose="020B0502040204020203" pitchFamily="34" charset="0"/>
              </a:rPr>
              <a:t>CHARACTERS SUMMARY</a:t>
            </a:r>
          </a:p>
        </p:txBody>
      </p:sp>
      <p:pic>
        <p:nvPicPr>
          <p:cNvPr id="3" name="Picture 2" descr="Diagram&#10;&#10;Description automatically generated">
            <a:extLst>
              <a:ext uri="{FF2B5EF4-FFF2-40B4-BE49-F238E27FC236}">
                <a16:creationId xmlns:a16="http://schemas.microsoft.com/office/drawing/2014/main" id="{43464B0A-F635-493A-83CA-D593AF1F9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11134"/>
            <a:ext cx="10956347" cy="4847941"/>
          </a:xfrm>
          <a:prstGeom prst="rect">
            <a:avLst/>
          </a:prstGeom>
        </p:spPr>
      </p:pic>
    </p:spTree>
    <p:extLst>
      <p:ext uri="{BB962C8B-B14F-4D97-AF65-F5344CB8AC3E}">
        <p14:creationId xmlns:p14="http://schemas.microsoft.com/office/powerpoint/2010/main" val="54887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TEXT TO SIGN</a:t>
            </a:r>
          </a:p>
        </p:txBody>
      </p:sp>
      <p:pic>
        <p:nvPicPr>
          <p:cNvPr id="8" name="Content Placeholder 7" descr="A picture containing trouser&#10;&#10;Description automatically generated">
            <a:extLst>
              <a:ext uri="{FF2B5EF4-FFF2-40B4-BE49-F238E27FC236}">
                <a16:creationId xmlns:a16="http://schemas.microsoft.com/office/drawing/2014/main" id="{FE116CFF-02B7-4D83-ADC4-47D857EE05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1695" y="1690688"/>
            <a:ext cx="2592105" cy="4351338"/>
          </a:xfrm>
        </p:spPr>
      </p:pic>
      <p:sp>
        <p:nvSpPr>
          <p:cNvPr id="11" name="TextBox 10">
            <a:extLst>
              <a:ext uri="{FF2B5EF4-FFF2-40B4-BE49-F238E27FC236}">
                <a16:creationId xmlns:a16="http://schemas.microsoft.com/office/drawing/2014/main" id="{F91C5320-357C-4394-A6DA-CBF6CF97ECA2}"/>
              </a:ext>
            </a:extLst>
          </p:cNvPr>
          <p:cNvSpPr txBox="1"/>
          <p:nvPr/>
        </p:nvSpPr>
        <p:spPr>
          <a:xfrm>
            <a:off x="1169219" y="2712195"/>
            <a:ext cx="7102764"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Bahnschrift" panose="020B0502040204020203" pitchFamily="34" charset="0"/>
              </a:rPr>
              <a:t>A critical part of animating a sign language using virtual avatar is to display a sign gesture having multiple rotational arm poses to identify a word instead of a single static arm pose.</a:t>
            </a:r>
          </a:p>
          <a:p>
            <a:pPr marL="285750" indent="-285750" algn="just">
              <a:buFont typeface="Arial" panose="020B0604020202020204" pitchFamily="34" charset="0"/>
              <a:buChar char="•"/>
            </a:pPr>
            <a:endParaRPr lang="en-US" dirty="0">
              <a:latin typeface="Bahnschrift" panose="020B0502040204020203" pitchFamily="34" charset="0"/>
            </a:endParaRPr>
          </a:p>
          <a:p>
            <a:pPr marL="285750" indent="-285750" algn="just">
              <a:buFont typeface="Arial" panose="020B0604020202020204" pitchFamily="34" charset="0"/>
              <a:buChar char="•"/>
            </a:pPr>
            <a:r>
              <a:rPr lang="en-US" dirty="0">
                <a:latin typeface="Bahnschrift" panose="020B0502040204020203" pitchFamily="34" charset="0"/>
              </a:rPr>
              <a:t>Sequencing a group of gestures related to a sentence requires each gesture in the middle of a sentence to be animated using different initial arm positions.</a:t>
            </a:r>
          </a:p>
          <a:p>
            <a:endParaRPr lang="en-US" dirty="0">
              <a:latin typeface="Bahnschrift" panose="020B0502040204020203" pitchFamily="34" charset="0"/>
            </a:endParaRPr>
          </a:p>
        </p:txBody>
      </p:sp>
    </p:spTree>
    <p:extLst>
      <p:ext uri="{BB962C8B-B14F-4D97-AF65-F5344CB8AC3E}">
        <p14:creationId xmlns:p14="http://schemas.microsoft.com/office/powerpoint/2010/main" val="1843218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C361D7C6-F63F-4BDA-A298-D6233AA73711}"/>
              </a:ext>
            </a:extLst>
          </p:cNvPr>
          <p:cNvSpPr>
            <a:spLocks noGrp="1"/>
          </p:cNvSpPr>
          <p:nvPr>
            <p:ph type="title"/>
          </p:nvPr>
        </p:nvSpPr>
        <p:spPr/>
        <p:txBody>
          <a:bodyPr/>
          <a:lstStyle/>
          <a:p>
            <a:r>
              <a:rPr lang="en-US" dirty="0">
                <a:latin typeface="Bahnschrift" panose="020B0502040204020203" pitchFamily="34" charset="0"/>
              </a:rPr>
              <a:t>TEXT TO SIGN FLOW</a:t>
            </a:r>
          </a:p>
        </p:txBody>
      </p:sp>
      <p:pic>
        <p:nvPicPr>
          <p:cNvPr id="10" name="Picture 9">
            <a:extLst>
              <a:ext uri="{FF2B5EF4-FFF2-40B4-BE49-F238E27FC236}">
                <a16:creationId xmlns:a16="http://schemas.microsoft.com/office/drawing/2014/main" id="{A1893A6B-4347-4BA3-B83A-1F37F7D5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17552"/>
            <a:ext cx="10594659" cy="3490432"/>
          </a:xfrm>
          <a:prstGeom prst="rect">
            <a:avLst/>
          </a:prstGeom>
        </p:spPr>
      </p:pic>
    </p:spTree>
    <p:extLst>
      <p:ext uri="{BB962C8B-B14F-4D97-AF65-F5344CB8AC3E}">
        <p14:creationId xmlns:p14="http://schemas.microsoft.com/office/powerpoint/2010/main" val="3984444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48F877C-E23D-411A-B209-C090EC1CC1EE}"/>
              </a:ext>
            </a:extLst>
          </p:cNvPr>
          <p:cNvSpPr>
            <a:spLocks noGrp="1"/>
          </p:cNvSpPr>
          <p:nvPr>
            <p:ph type="title"/>
          </p:nvPr>
        </p:nvSpPr>
        <p:spPr/>
        <p:txBody>
          <a:bodyPr/>
          <a:lstStyle/>
          <a:p>
            <a:r>
              <a:rPr lang="en-US" dirty="0">
                <a:latin typeface="Bahnschrift" panose="020B0502040204020203" pitchFamily="34" charset="0"/>
              </a:rPr>
              <a:t>TEXT TO SIGN PROCESSING</a:t>
            </a:r>
          </a:p>
        </p:txBody>
      </p:sp>
      <p:sp>
        <p:nvSpPr>
          <p:cNvPr id="2" name="Content Placeholder 1">
            <a:extLst>
              <a:ext uri="{FF2B5EF4-FFF2-40B4-BE49-F238E27FC236}">
                <a16:creationId xmlns:a16="http://schemas.microsoft.com/office/drawing/2014/main" id="{B84D803A-9B84-4C41-AA76-733DD484EE3B}"/>
              </a:ext>
            </a:extLst>
          </p:cNvPr>
          <p:cNvSpPr>
            <a:spLocks noGrp="1"/>
          </p:cNvSpPr>
          <p:nvPr>
            <p:ph idx="1"/>
          </p:nvPr>
        </p:nvSpPr>
        <p:spPr/>
        <p:txBody>
          <a:bodyPr/>
          <a:lstStyle/>
          <a:p>
            <a:pPr marL="0" indent="0">
              <a:buNone/>
            </a:pPr>
            <a:r>
              <a:rPr lang="en-US" dirty="0"/>
              <a:t>		Spell corrector					NER</a:t>
            </a:r>
          </a:p>
        </p:txBody>
      </p:sp>
      <p:pic>
        <p:nvPicPr>
          <p:cNvPr id="10" name="Picture 9">
            <a:extLst>
              <a:ext uri="{FF2B5EF4-FFF2-40B4-BE49-F238E27FC236}">
                <a16:creationId xmlns:a16="http://schemas.microsoft.com/office/drawing/2014/main" id="{184B0DE4-175D-4B27-A649-3D18DEFC1BFA}"/>
              </a:ext>
            </a:extLst>
          </p:cNvPr>
          <p:cNvPicPr>
            <a:picLocks noChangeAspect="1"/>
          </p:cNvPicPr>
          <p:nvPr/>
        </p:nvPicPr>
        <p:blipFill>
          <a:blip r:embed="rId2"/>
          <a:stretch>
            <a:fillRect/>
          </a:stretch>
        </p:blipFill>
        <p:spPr>
          <a:xfrm>
            <a:off x="2015588" y="2354984"/>
            <a:ext cx="3737265" cy="4137890"/>
          </a:xfrm>
          <a:prstGeom prst="rect">
            <a:avLst/>
          </a:prstGeom>
        </p:spPr>
      </p:pic>
      <p:pic>
        <p:nvPicPr>
          <p:cNvPr id="12" name="Picture 11">
            <a:extLst>
              <a:ext uri="{FF2B5EF4-FFF2-40B4-BE49-F238E27FC236}">
                <a16:creationId xmlns:a16="http://schemas.microsoft.com/office/drawing/2014/main" id="{C51B9FCB-E9C4-4B56-A925-8A8F69DDFC93}"/>
              </a:ext>
            </a:extLst>
          </p:cNvPr>
          <p:cNvPicPr>
            <a:picLocks noChangeAspect="1"/>
          </p:cNvPicPr>
          <p:nvPr/>
        </p:nvPicPr>
        <p:blipFill>
          <a:blip r:embed="rId3"/>
          <a:stretch>
            <a:fillRect/>
          </a:stretch>
        </p:blipFill>
        <p:spPr>
          <a:xfrm>
            <a:off x="7616534" y="2354983"/>
            <a:ext cx="3737266" cy="4137891"/>
          </a:xfrm>
          <a:prstGeom prst="rect">
            <a:avLst/>
          </a:prstGeom>
        </p:spPr>
      </p:pic>
    </p:spTree>
    <p:extLst>
      <p:ext uri="{BB962C8B-B14F-4D97-AF65-F5344CB8AC3E}">
        <p14:creationId xmlns:p14="http://schemas.microsoft.com/office/powerpoint/2010/main" val="3228919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E22ADF-343A-440A-B76C-D3B93F1EF01D}"/>
              </a:ext>
            </a:extLst>
          </p:cNvPr>
          <p:cNvSpPr>
            <a:spLocks noGrp="1"/>
          </p:cNvSpPr>
          <p:nvPr>
            <p:ph type="title"/>
          </p:nvPr>
        </p:nvSpPr>
        <p:spPr/>
        <p:txBody>
          <a:bodyPr/>
          <a:lstStyle/>
          <a:p>
            <a:r>
              <a:rPr lang="en-US" dirty="0">
                <a:solidFill>
                  <a:srgbClr val="14213D"/>
                </a:solidFill>
                <a:latin typeface="Bahnschrift" panose="020B0502040204020203" pitchFamily="34" charset="0"/>
              </a:rPr>
              <a:t>INTRODUCTION</a:t>
            </a:r>
          </a:p>
        </p:txBody>
      </p:sp>
      <p:sp>
        <p:nvSpPr>
          <p:cNvPr id="8" name="Content Placeholder 7">
            <a:extLst>
              <a:ext uri="{FF2B5EF4-FFF2-40B4-BE49-F238E27FC236}">
                <a16:creationId xmlns:a16="http://schemas.microsoft.com/office/drawing/2014/main" id="{EA89C611-7C6C-4E3C-ACA0-EC3C3C998996}"/>
              </a:ext>
            </a:extLst>
          </p:cNvPr>
          <p:cNvSpPr>
            <a:spLocks noGrp="1"/>
          </p:cNvSpPr>
          <p:nvPr>
            <p:ph idx="1"/>
          </p:nvPr>
        </p:nvSpPr>
        <p:spPr>
          <a:xfrm>
            <a:off x="838200" y="1825625"/>
            <a:ext cx="5684520" cy="3794624"/>
          </a:xfrm>
          <a:noFill/>
        </p:spPr>
        <p:txBody>
          <a:bodyPr>
            <a:normAutofit/>
          </a:bodyPr>
          <a:lstStyle/>
          <a:p>
            <a:pPr algn="just"/>
            <a:r>
              <a:rPr lang="en-US" sz="1800" dirty="0">
                <a:latin typeface="Bahnschrift" panose="020B0502040204020203" pitchFamily="34" charset="0"/>
              </a:rPr>
              <a:t>Sign language is a form of manual communication and is one of the most natural ways of communication for most people in deaf community. </a:t>
            </a:r>
          </a:p>
          <a:p>
            <a:pPr algn="just"/>
            <a:r>
              <a:rPr lang="en-US" sz="1800" dirty="0">
                <a:latin typeface="Bahnschrift" panose="020B0502040204020203" pitchFamily="34" charset="0"/>
              </a:rPr>
              <a:t>The aim of the sign language recognition is to provide an accurate and convenient mechanism to transcribe sign gestures into meaningful text or speech so that communication between </a:t>
            </a:r>
            <a:r>
              <a:rPr lang="en-US" sz="1800" dirty="0">
                <a:solidFill>
                  <a:srgbClr val="FCA311"/>
                </a:solidFill>
                <a:latin typeface="Bahnschrift" panose="020B0502040204020203" pitchFamily="34" charset="0"/>
              </a:rPr>
              <a:t>deaf and hearing society</a:t>
            </a:r>
            <a:r>
              <a:rPr lang="en-US" sz="1800" dirty="0">
                <a:latin typeface="Bahnschrift" panose="020B0502040204020203" pitchFamily="34" charset="0"/>
              </a:rPr>
              <a:t> can easily be made.</a:t>
            </a:r>
          </a:p>
          <a:p>
            <a:pPr algn="just"/>
            <a:r>
              <a:rPr lang="en-US" sz="1800" dirty="0">
                <a:latin typeface="Bahnschrift" panose="020B0502040204020203" pitchFamily="34" charset="0"/>
              </a:rPr>
              <a:t> In order for an ordinary person to communicate with deaf people, an interpreter is usually needed to </a:t>
            </a:r>
            <a:r>
              <a:rPr lang="en-US" sz="1800" dirty="0">
                <a:solidFill>
                  <a:srgbClr val="FCA311"/>
                </a:solidFill>
                <a:latin typeface="Bahnschrift" panose="020B0502040204020203" pitchFamily="34" charset="0"/>
              </a:rPr>
              <a:t>translate</a:t>
            </a:r>
            <a:r>
              <a:rPr lang="en-US" sz="1800" dirty="0">
                <a:latin typeface="Bahnschrift" panose="020B0502040204020203" pitchFamily="34" charset="0"/>
              </a:rPr>
              <a:t> sign language into natural language and vice versa.</a:t>
            </a:r>
          </a:p>
        </p:txBody>
      </p:sp>
      <p:sp>
        <p:nvSpPr>
          <p:cNvPr id="5" name="Rectangle 4">
            <a:extLst>
              <a:ext uri="{FF2B5EF4-FFF2-40B4-BE49-F238E27FC236}">
                <a16:creationId xmlns:a16="http://schemas.microsoft.com/office/drawing/2014/main" id="{A6CBE3C3-9A87-4762-A3BB-013F30DB6769}"/>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3B06EBD-E058-4A1F-9C24-64D2E8422AC0}"/>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text, toy, vector graphics, doll&#10;&#10;Description automatically generated">
            <a:extLst>
              <a:ext uri="{FF2B5EF4-FFF2-40B4-BE49-F238E27FC236}">
                <a16:creationId xmlns:a16="http://schemas.microsoft.com/office/drawing/2014/main" id="{B2514228-4039-4316-8A82-781DD16D8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634" y="1237751"/>
            <a:ext cx="4382498" cy="4382498"/>
          </a:xfrm>
          <a:prstGeom prst="rect">
            <a:avLst/>
          </a:prstGeom>
        </p:spPr>
      </p:pic>
    </p:spTree>
    <p:extLst>
      <p:ext uri="{BB962C8B-B14F-4D97-AF65-F5344CB8AC3E}">
        <p14:creationId xmlns:p14="http://schemas.microsoft.com/office/powerpoint/2010/main" val="3540262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agram&#10;&#10;Description automatically generated">
            <a:extLst>
              <a:ext uri="{FF2B5EF4-FFF2-40B4-BE49-F238E27FC236}">
                <a16:creationId xmlns:a16="http://schemas.microsoft.com/office/drawing/2014/main" id="{9DF6C1B2-6C45-483A-82BB-E03D4599C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400" y="365125"/>
            <a:ext cx="9245600" cy="6323559"/>
          </a:xfrm>
          <a:prstGeom prst="rect">
            <a:avLst/>
          </a:prstGeom>
        </p:spPr>
      </p:pic>
      <p:sp>
        <p:nvSpPr>
          <p:cNvPr id="3" name="Title 2">
            <a:extLst>
              <a:ext uri="{FF2B5EF4-FFF2-40B4-BE49-F238E27FC236}">
                <a16:creationId xmlns:a16="http://schemas.microsoft.com/office/drawing/2014/main" id="{448F877C-E23D-411A-B209-C090EC1CC1EE}"/>
              </a:ext>
            </a:extLst>
          </p:cNvPr>
          <p:cNvSpPr>
            <a:spLocks noGrp="1"/>
          </p:cNvSpPr>
          <p:nvPr>
            <p:ph type="title"/>
          </p:nvPr>
        </p:nvSpPr>
        <p:spPr/>
        <p:txBody>
          <a:bodyPr/>
          <a:lstStyle/>
          <a:p>
            <a:r>
              <a:rPr lang="en-US" dirty="0">
                <a:latin typeface="Bahnschrift" panose="020B0502040204020203" pitchFamily="34" charset="0"/>
              </a:rPr>
              <a:t>SYSTEM</a:t>
            </a:r>
          </a:p>
        </p:txBody>
      </p:sp>
    </p:spTree>
    <p:extLst>
      <p:ext uri="{BB962C8B-B14F-4D97-AF65-F5344CB8AC3E}">
        <p14:creationId xmlns:p14="http://schemas.microsoft.com/office/powerpoint/2010/main" val="2706591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48F877C-E23D-411A-B209-C090EC1CC1EE}"/>
              </a:ext>
            </a:extLst>
          </p:cNvPr>
          <p:cNvSpPr>
            <a:spLocks noGrp="1"/>
          </p:cNvSpPr>
          <p:nvPr>
            <p:ph type="title"/>
          </p:nvPr>
        </p:nvSpPr>
        <p:spPr>
          <a:xfrm>
            <a:off x="838200" y="316978"/>
            <a:ext cx="10515600" cy="1325563"/>
          </a:xfrm>
        </p:spPr>
        <p:txBody>
          <a:bodyPr/>
          <a:lstStyle/>
          <a:p>
            <a:r>
              <a:rPr lang="en-US" dirty="0">
                <a:solidFill>
                  <a:srgbClr val="14213D"/>
                </a:solidFill>
                <a:latin typeface="Bahnschrift" panose="020B0502040204020203" pitchFamily="34" charset="0"/>
              </a:rPr>
              <a:t>TECHNOLOGIES USED</a:t>
            </a:r>
          </a:p>
        </p:txBody>
      </p:sp>
      <p:pic>
        <p:nvPicPr>
          <p:cNvPr id="6" name="Picture 5" descr="Logo, company name&#10;&#10;Description automatically generated">
            <a:extLst>
              <a:ext uri="{FF2B5EF4-FFF2-40B4-BE49-F238E27FC236}">
                <a16:creationId xmlns:a16="http://schemas.microsoft.com/office/drawing/2014/main" id="{936F3A3A-9F4C-41B9-A1B8-E8CFEB401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16893"/>
            <a:ext cx="2581998" cy="1452374"/>
          </a:xfrm>
          <a:prstGeom prst="rect">
            <a:avLst/>
          </a:prstGeom>
        </p:spPr>
      </p:pic>
      <p:pic>
        <p:nvPicPr>
          <p:cNvPr id="8" name="Picture 7" descr="Logo&#10;&#10;Description automatically generated">
            <a:extLst>
              <a:ext uri="{FF2B5EF4-FFF2-40B4-BE49-F238E27FC236}">
                <a16:creationId xmlns:a16="http://schemas.microsoft.com/office/drawing/2014/main" id="{150FCCBF-0079-4212-9B03-EBBDD5B8F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039" y="1843204"/>
            <a:ext cx="2040969" cy="1148045"/>
          </a:xfrm>
          <a:prstGeom prst="rect">
            <a:avLst/>
          </a:prstGeom>
        </p:spPr>
      </p:pic>
      <p:pic>
        <p:nvPicPr>
          <p:cNvPr id="11" name="Picture 10" descr="Logo, company name&#10;&#10;Description automatically generated">
            <a:extLst>
              <a:ext uri="{FF2B5EF4-FFF2-40B4-BE49-F238E27FC236}">
                <a16:creationId xmlns:a16="http://schemas.microsoft.com/office/drawing/2014/main" id="{83ED5CA4-52C3-4479-881C-D7EB7EB29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037" y="2075192"/>
            <a:ext cx="2267604" cy="657453"/>
          </a:xfrm>
          <a:prstGeom prst="rect">
            <a:avLst/>
          </a:prstGeom>
        </p:spPr>
      </p:pic>
      <p:pic>
        <p:nvPicPr>
          <p:cNvPr id="13" name="Picture 12" descr="Logo&#10;&#10;Description automatically generated">
            <a:extLst>
              <a:ext uri="{FF2B5EF4-FFF2-40B4-BE49-F238E27FC236}">
                <a16:creationId xmlns:a16="http://schemas.microsoft.com/office/drawing/2014/main" id="{1D13DCE2-ABDD-401D-B0D0-064FF5D26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670" y="1916500"/>
            <a:ext cx="934884" cy="934884"/>
          </a:xfrm>
          <a:prstGeom prst="rect">
            <a:avLst/>
          </a:prstGeom>
        </p:spPr>
      </p:pic>
      <p:sp>
        <p:nvSpPr>
          <p:cNvPr id="14" name="Title 2">
            <a:extLst>
              <a:ext uri="{FF2B5EF4-FFF2-40B4-BE49-F238E27FC236}">
                <a16:creationId xmlns:a16="http://schemas.microsoft.com/office/drawing/2014/main" id="{549784DC-6376-4A09-BE90-026C48310BDE}"/>
              </a:ext>
            </a:extLst>
          </p:cNvPr>
          <p:cNvSpPr txBox="1">
            <a:spLocks/>
          </p:cNvSpPr>
          <p:nvPr/>
        </p:nvSpPr>
        <p:spPr>
          <a:xfrm>
            <a:off x="838200" y="34683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4213D"/>
                </a:solidFill>
                <a:latin typeface="Bahnschrift" panose="020B0502040204020203" pitchFamily="34" charset="0"/>
              </a:rPr>
              <a:t>FOR SAKE OF COLLABORATION</a:t>
            </a:r>
          </a:p>
        </p:txBody>
      </p:sp>
      <p:pic>
        <p:nvPicPr>
          <p:cNvPr id="16" name="Picture 15" descr="Logo&#10;&#10;Description automatically generated">
            <a:extLst>
              <a:ext uri="{FF2B5EF4-FFF2-40B4-BE49-F238E27FC236}">
                <a16:creationId xmlns:a16="http://schemas.microsoft.com/office/drawing/2014/main" id="{C0051A73-C89D-45BD-92EA-CFBC2644B6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251" y="4590942"/>
            <a:ext cx="3125498" cy="1725762"/>
          </a:xfrm>
          <a:prstGeom prst="rect">
            <a:avLst/>
          </a:prstGeom>
        </p:spPr>
      </p:pic>
      <p:pic>
        <p:nvPicPr>
          <p:cNvPr id="18" name="Picture 17" descr="Text&#10;&#10;Description automatically generated">
            <a:extLst>
              <a:ext uri="{FF2B5EF4-FFF2-40B4-BE49-F238E27FC236}">
                <a16:creationId xmlns:a16="http://schemas.microsoft.com/office/drawing/2014/main" id="{79A53C25-39D7-408C-9011-5AF8062093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1882" y="1843204"/>
            <a:ext cx="2425361" cy="1364266"/>
          </a:xfrm>
          <a:prstGeom prst="rect">
            <a:avLst/>
          </a:prstGeom>
        </p:spPr>
      </p:pic>
    </p:spTree>
    <p:extLst>
      <p:ext uri="{BB962C8B-B14F-4D97-AF65-F5344CB8AC3E}">
        <p14:creationId xmlns:p14="http://schemas.microsoft.com/office/powerpoint/2010/main" val="48841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48F877C-E23D-411A-B209-C090EC1CC1EE}"/>
              </a:ext>
            </a:extLst>
          </p:cNvPr>
          <p:cNvSpPr>
            <a:spLocks noGrp="1"/>
          </p:cNvSpPr>
          <p:nvPr>
            <p:ph type="title"/>
          </p:nvPr>
        </p:nvSpPr>
        <p:spPr/>
        <p:txBody>
          <a:bodyPr/>
          <a:lstStyle/>
          <a:p>
            <a:r>
              <a:rPr lang="en-US" dirty="0">
                <a:latin typeface="Bahnschrift" panose="020B0502040204020203" pitchFamily="34" charset="0"/>
              </a:rPr>
              <a:t>POSITIVE IMPACT ON SUSTAINABILITY</a:t>
            </a:r>
          </a:p>
        </p:txBody>
      </p:sp>
      <p:sp>
        <p:nvSpPr>
          <p:cNvPr id="2" name="Content Placeholder 1">
            <a:extLst>
              <a:ext uri="{FF2B5EF4-FFF2-40B4-BE49-F238E27FC236}">
                <a16:creationId xmlns:a16="http://schemas.microsoft.com/office/drawing/2014/main" id="{B7BC1A27-BEA4-4150-8C90-8362DF8F2E9A}"/>
              </a:ext>
            </a:extLst>
          </p:cNvPr>
          <p:cNvSpPr>
            <a:spLocks noGrp="1"/>
          </p:cNvSpPr>
          <p:nvPr>
            <p:ph idx="1"/>
          </p:nvPr>
        </p:nvSpPr>
        <p:spPr>
          <a:xfrm>
            <a:off x="838201" y="1825625"/>
            <a:ext cx="5359400" cy="4351338"/>
          </a:xfrm>
        </p:spPr>
        <p:txBody>
          <a:bodyPr/>
          <a:lstStyle/>
          <a:p>
            <a:pPr algn="just"/>
            <a:r>
              <a:rPr lang="en-US" sz="1800" dirty="0">
                <a:latin typeface="Bahnschrift" panose="020B0502040204020203" pitchFamily="34" charset="0"/>
              </a:rPr>
              <a:t>The UN 2030 GOALS for Sustainable Development emphasizes the importance of Disability-Inclusion, to maintain sustainability across the world, we have to strive to give everyone equal opportunities, and this means focusing on being Disability-Inclusive, and as engineers we strive to design solutions and devices to help facilitate the integration of Persons with disabilities into society.</a:t>
            </a:r>
          </a:p>
        </p:txBody>
      </p:sp>
      <p:pic>
        <p:nvPicPr>
          <p:cNvPr id="7" name="Picture 6" descr="Graphical user interface&#10;&#10;Description automatically generated">
            <a:extLst>
              <a:ext uri="{FF2B5EF4-FFF2-40B4-BE49-F238E27FC236}">
                <a16:creationId xmlns:a16="http://schemas.microsoft.com/office/drawing/2014/main" id="{9824B601-9085-4041-8C31-8D9C94253613}"/>
              </a:ext>
            </a:extLst>
          </p:cNvPr>
          <p:cNvPicPr>
            <a:picLocks noChangeAspect="1"/>
          </p:cNvPicPr>
          <p:nvPr/>
        </p:nvPicPr>
        <p:blipFill rotWithShape="1">
          <a:blip r:embed="rId2">
            <a:extLst>
              <a:ext uri="{28A0092B-C50C-407E-A947-70E740481C1C}">
                <a14:useLocalDpi xmlns:a14="http://schemas.microsoft.com/office/drawing/2010/main" val="0"/>
              </a:ext>
            </a:extLst>
          </a:blip>
          <a:srcRect b="35488"/>
          <a:stretch/>
        </p:blipFill>
        <p:spPr>
          <a:xfrm>
            <a:off x="6513310" y="1690688"/>
            <a:ext cx="2316018" cy="4482313"/>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D902198D-67FB-4716-B969-1D05A146B419}"/>
              </a:ext>
            </a:extLst>
          </p:cNvPr>
          <p:cNvPicPr>
            <a:picLocks noChangeAspect="1"/>
          </p:cNvPicPr>
          <p:nvPr/>
        </p:nvPicPr>
        <p:blipFill rotWithShape="1">
          <a:blip r:embed="rId2">
            <a:extLst>
              <a:ext uri="{28A0092B-C50C-407E-A947-70E740481C1C}">
                <a14:useLocalDpi xmlns:a14="http://schemas.microsoft.com/office/drawing/2010/main" val="0"/>
              </a:ext>
            </a:extLst>
          </a:blip>
          <a:srcRect t="64377"/>
          <a:stretch/>
        </p:blipFill>
        <p:spPr>
          <a:xfrm>
            <a:off x="9023927" y="2395890"/>
            <a:ext cx="2602345" cy="2781092"/>
          </a:xfrm>
          <a:prstGeom prst="rect">
            <a:avLst/>
          </a:prstGeom>
        </p:spPr>
      </p:pic>
    </p:spTree>
    <p:extLst>
      <p:ext uri="{BB962C8B-B14F-4D97-AF65-F5344CB8AC3E}">
        <p14:creationId xmlns:p14="http://schemas.microsoft.com/office/powerpoint/2010/main" val="2807558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48F877C-E23D-411A-B209-C090EC1CC1EE}"/>
              </a:ext>
            </a:extLst>
          </p:cNvPr>
          <p:cNvSpPr>
            <a:spLocks noGrp="1"/>
          </p:cNvSpPr>
          <p:nvPr>
            <p:ph type="title"/>
          </p:nvPr>
        </p:nvSpPr>
        <p:spPr/>
        <p:txBody>
          <a:bodyPr/>
          <a:lstStyle/>
          <a:p>
            <a:r>
              <a:rPr lang="en-US" dirty="0">
                <a:latin typeface="Bahnschrift" panose="020B0502040204020203" pitchFamily="34" charset="0"/>
              </a:rPr>
              <a:t>WORKFLOW</a:t>
            </a:r>
          </a:p>
        </p:txBody>
      </p:sp>
      <p:pic>
        <p:nvPicPr>
          <p:cNvPr id="7" name="Content Placeholder 6" descr="Graphical user interface, website&#10;&#10;Description automatically generated">
            <a:extLst>
              <a:ext uri="{FF2B5EF4-FFF2-40B4-BE49-F238E27FC236}">
                <a16:creationId xmlns:a16="http://schemas.microsoft.com/office/drawing/2014/main" id="{E7C7797F-3803-492D-8B11-A2A41E385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9953" y="1690688"/>
            <a:ext cx="6238201" cy="4351338"/>
          </a:xfrm>
        </p:spPr>
      </p:pic>
      <p:sp>
        <p:nvSpPr>
          <p:cNvPr id="8" name="TextBox 7">
            <a:extLst>
              <a:ext uri="{FF2B5EF4-FFF2-40B4-BE49-F238E27FC236}">
                <a16:creationId xmlns:a16="http://schemas.microsoft.com/office/drawing/2014/main" id="{4EC69DB8-0977-40B8-A817-37AF6BB93275}"/>
              </a:ext>
            </a:extLst>
          </p:cNvPr>
          <p:cNvSpPr txBox="1"/>
          <p:nvPr/>
        </p:nvSpPr>
        <p:spPr>
          <a:xfrm>
            <a:off x="1154545" y="2152073"/>
            <a:ext cx="4325408" cy="3139321"/>
          </a:xfrm>
          <a:prstGeom prst="rect">
            <a:avLst/>
          </a:prstGeom>
          <a:noFill/>
        </p:spPr>
        <p:txBody>
          <a:bodyPr wrap="square" rtlCol="0">
            <a:spAutoFit/>
          </a:bodyPr>
          <a:lstStyle/>
          <a:p>
            <a:r>
              <a:rPr lang="en-US" dirty="0">
                <a:latin typeface="Bahnschrift" panose="020B0502040204020203" pitchFamily="34" charset="0"/>
              </a:rPr>
              <a:t>Our main focus was to apply all the experience we gained from Sprints.ai Training in our project:</a:t>
            </a:r>
          </a:p>
          <a:p>
            <a:endParaRPr lang="en-US" dirty="0">
              <a:latin typeface="Bahnschrift" panose="020B0502040204020203" pitchFamily="34" charset="0"/>
            </a:endParaRPr>
          </a:p>
          <a:p>
            <a:pPr marL="285750" indent="-285750">
              <a:buFontTx/>
              <a:buChar char="-"/>
            </a:pPr>
            <a:r>
              <a:rPr lang="en-US" dirty="0">
                <a:latin typeface="Bahnschrift" panose="020B0502040204020203" pitchFamily="34" charset="0"/>
              </a:rPr>
              <a:t>Data analytics</a:t>
            </a:r>
          </a:p>
          <a:p>
            <a:pPr marL="285750" indent="-285750">
              <a:buFontTx/>
              <a:buChar char="-"/>
            </a:pPr>
            <a:r>
              <a:rPr lang="en-US" dirty="0">
                <a:latin typeface="Bahnschrift" panose="020B0502040204020203" pitchFamily="34" charset="0"/>
              </a:rPr>
              <a:t>Data visualization</a:t>
            </a:r>
          </a:p>
          <a:p>
            <a:pPr marL="285750" indent="-285750">
              <a:buFontTx/>
              <a:buChar char="-"/>
            </a:pPr>
            <a:r>
              <a:rPr lang="en-US" dirty="0">
                <a:latin typeface="Bahnschrift" panose="020B0502040204020203" pitchFamily="34" charset="0"/>
              </a:rPr>
              <a:t>Neural Networks</a:t>
            </a:r>
          </a:p>
          <a:p>
            <a:pPr marL="285750" indent="-285750">
              <a:buFontTx/>
              <a:buChar char="-"/>
            </a:pPr>
            <a:r>
              <a:rPr lang="en-US" dirty="0">
                <a:latin typeface="Bahnschrift" panose="020B0502040204020203" pitchFamily="34" charset="0"/>
              </a:rPr>
              <a:t>Computer Vision</a:t>
            </a:r>
          </a:p>
          <a:p>
            <a:pPr marL="285750" indent="-285750">
              <a:buFontTx/>
              <a:buChar char="-"/>
            </a:pPr>
            <a:r>
              <a:rPr lang="en-US" dirty="0">
                <a:latin typeface="Bahnschrift" panose="020B0502040204020203" pitchFamily="34" charset="0"/>
              </a:rPr>
              <a:t>Agile Methodology</a:t>
            </a:r>
          </a:p>
          <a:p>
            <a:pPr marL="285750" indent="-285750">
              <a:buFontTx/>
              <a:buChar char="-"/>
            </a:pPr>
            <a:r>
              <a:rPr lang="en-US" dirty="0">
                <a:latin typeface="Bahnschrift" panose="020B0502040204020203" pitchFamily="34" charset="0"/>
              </a:rPr>
              <a:t>Design Thinking</a:t>
            </a:r>
          </a:p>
          <a:p>
            <a:endParaRPr lang="en-US" dirty="0"/>
          </a:p>
        </p:txBody>
      </p:sp>
    </p:spTree>
    <p:extLst>
      <p:ext uri="{BB962C8B-B14F-4D97-AF65-F5344CB8AC3E}">
        <p14:creationId xmlns:p14="http://schemas.microsoft.com/office/powerpoint/2010/main" val="1901892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48F877C-E23D-411A-B209-C090EC1CC1EE}"/>
              </a:ext>
            </a:extLst>
          </p:cNvPr>
          <p:cNvSpPr>
            <a:spLocks noGrp="1"/>
          </p:cNvSpPr>
          <p:nvPr>
            <p:ph type="title"/>
          </p:nvPr>
        </p:nvSpPr>
        <p:spPr/>
        <p:txBody>
          <a:bodyPr/>
          <a:lstStyle/>
          <a:p>
            <a:r>
              <a:rPr lang="en-US" dirty="0">
                <a:latin typeface="Bahnschrift" panose="020B0502040204020203" pitchFamily="34" charset="0"/>
              </a:rPr>
              <a:t>FUTURE IMPROVEMENTS</a:t>
            </a:r>
          </a:p>
        </p:txBody>
      </p:sp>
      <p:sp>
        <p:nvSpPr>
          <p:cNvPr id="2" name="Content Placeholder 1">
            <a:extLst>
              <a:ext uri="{FF2B5EF4-FFF2-40B4-BE49-F238E27FC236}">
                <a16:creationId xmlns:a16="http://schemas.microsoft.com/office/drawing/2014/main" id="{B7BC1A27-BEA4-4150-8C90-8362DF8F2E9A}"/>
              </a:ext>
            </a:extLst>
          </p:cNvPr>
          <p:cNvSpPr>
            <a:spLocks noGrp="1"/>
          </p:cNvSpPr>
          <p:nvPr>
            <p:ph idx="1"/>
          </p:nvPr>
        </p:nvSpPr>
        <p:spPr>
          <a:xfrm>
            <a:off x="838200" y="2094487"/>
            <a:ext cx="10515600" cy="3881235"/>
          </a:xfrm>
        </p:spPr>
        <p:txBody>
          <a:bodyPr/>
          <a:lstStyle/>
          <a:p>
            <a:pPr algn="just"/>
            <a:r>
              <a:rPr lang="en-US" sz="1800" dirty="0">
                <a:latin typeface="Bahnschrift" panose="020B0502040204020203" pitchFamily="34" charset="0"/>
              </a:rPr>
              <a:t>Implement the sound feature that also may accept a sound input and then change it into sign language and vice versa may be a very good solution to facilitate the usage of the system.</a:t>
            </a:r>
          </a:p>
          <a:p>
            <a:pPr algn="just"/>
            <a:r>
              <a:rPr lang="en-US" sz="1800" dirty="0">
                <a:latin typeface="Bahnschrift" panose="020B0502040204020203" pitchFamily="34" charset="0"/>
              </a:rPr>
              <a:t>Colloquial to Arabic Converter for sake of generalization for the different accents and dialects.</a:t>
            </a:r>
          </a:p>
          <a:p>
            <a:pPr algn="just"/>
            <a:r>
              <a:rPr lang="en-US" sz="1800" dirty="0">
                <a:latin typeface="Bahnschrift" panose="020B0502040204020203" pitchFamily="34" charset="0"/>
              </a:rPr>
              <a:t> Use </a:t>
            </a:r>
            <a:r>
              <a:rPr lang="en-US" sz="1800" dirty="0" err="1">
                <a:latin typeface="Bahnschrift" panose="020B0502040204020203" pitchFamily="34" charset="0"/>
              </a:rPr>
              <a:t>Tflite</a:t>
            </a:r>
            <a:r>
              <a:rPr lang="en-US" sz="1800" dirty="0">
                <a:latin typeface="Bahnschrift" panose="020B0502040204020203" pitchFamily="34" charset="0"/>
              </a:rPr>
              <a:t> to convert our models to be used on-device ML solutions for mobile and edge (Mobile Application ) use cases and plugin or addon for communication software </a:t>
            </a:r>
            <a:r>
              <a:rPr lang="en-US" sz="1800" dirty="0" err="1">
                <a:latin typeface="Bahnschrift" panose="020B0502040204020203" pitchFamily="34" charset="0"/>
              </a:rPr>
              <a:t>Ex:zoom</a:t>
            </a:r>
            <a:endParaRPr lang="en-US" sz="1800" dirty="0">
              <a:latin typeface="Bahnschrift" panose="020B0502040204020203" pitchFamily="34" charset="0"/>
            </a:endParaRPr>
          </a:p>
          <a:p>
            <a:pPr algn="just"/>
            <a:r>
              <a:rPr lang="en-US" sz="1800" dirty="0">
                <a:latin typeface="Bahnschrift" panose="020B0502040204020203" pitchFamily="34" charset="0"/>
              </a:rPr>
              <a:t>Work on our model to be implemented for continuous sign language recognition.</a:t>
            </a:r>
          </a:p>
          <a:p>
            <a:pPr algn="just"/>
            <a:r>
              <a:rPr lang="en-US" sz="1800" dirty="0">
                <a:latin typeface="Bahnschrift" panose="020B0502040204020203" pitchFamily="34" charset="0"/>
              </a:rPr>
              <a:t>The most obvious improvement for our system is to increase both numbers of classes and dataset and it’s a time-consuming task that requires many data collectors under the supervision of sign language experts.</a:t>
            </a:r>
          </a:p>
          <a:p>
            <a:pPr marL="0" indent="0" algn="just">
              <a:buNone/>
            </a:pPr>
            <a:endParaRPr lang="en-US" sz="1800" dirty="0">
              <a:latin typeface="Bahnschrift" panose="020B0502040204020203" pitchFamily="34" charset="0"/>
            </a:endParaRPr>
          </a:p>
        </p:txBody>
      </p:sp>
    </p:spTree>
    <p:extLst>
      <p:ext uri="{BB962C8B-B14F-4D97-AF65-F5344CB8AC3E}">
        <p14:creationId xmlns:p14="http://schemas.microsoft.com/office/powerpoint/2010/main" val="1825265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48F877C-E23D-411A-B209-C090EC1CC1EE}"/>
              </a:ext>
            </a:extLst>
          </p:cNvPr>
          <p:cNvSpPr>
            <a:spLocks noGrp="1"/>
          </p:cNvSpPr>
          <p:nvPr>
            <p:ph type="title"/>
          </p:nvPr>
        </p:nvSpPr>
        <p:spPr/>
        <p:txBody>
          <a:bodyPr/>
          <a:lstStyle/>
          <a:p>
            <a:r>
              <a:rPr lang="en-US" dirty="0">
                <a:latin typeface="Bahnschrift" panose="020B0502040204020203" pitchFamily="34" charset="0"/>
              </a:rPr>
              <a:t>QUESTIONS</a:t>
            </a:r>
          </a:p>
        </p:txBody>
      </p:sp>
      <p:pic>
        <p:nvPicPr>
          <p:cNvPr id="6" name="Picture 5" descr="A picture containing text&#10;&#10;Description automatically generated">
            <a:extLst>
              <a:ext uri="{FF2B5EF4-FFF2-40B4-BE49-F238E27FC236}">
                <a16:creationId xmlns:a16="http://schemas.microsoft.com/office/drawing/2014/main" id="{39F34F91-10C5-4238-ADFA-B45F57EAE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659" y="1183986"/>
            <a:ext cx="5062682" cy="5062682"/>
          </a:xfrm>
          <a:prstGeom prst="rect">
            <a:avLst/>
          </a:prstGeom>
        </p:spPr>
      </p:pic>
    </p:spTree>
    <p:extLst>
      <p:ext uri="{BB962C8B-B14F-4D97-AF65-F5344CB8AC3E}">
        <p14:creationId xmlns:p14="http://schemas.microsoft.com/office/powerpoint/2010/main" val="4170341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EC5F-C423-41E3-961D-650AF61AFA15}"/>
              </a:ext>
            </a:extLst>
          </p:cNvPr>
          <p:cNvSpPr>
            <a:spLocks noGrp="1"/>
          </p:cNvSpPr>
          <p:nvPr>
            <p:ph type="title"/>
          </p:nvPr>
        </p:nvSpPr>
        <p:spPr/>
        <p:txBody>
          <a:bodyPr/>
          <a:lstStyle/>
          <a:p>
            <a:r>
              <a:rPr lang="en-US" dirty="0">
                <a:latin typeface="Bahnschrift" panose="020B0502040204020203" pitchFamily="34" charset="0"/>
              </a:rPr>
              <a:t>PROBLEM STATEMENT</a:t>
            </a:r>
          </a:p>
        </p:txBody>
      </p:sp>
      <p:sp>
        <p:nvSpPr>
          <p:cNvPr id="3" name="Content Placeholder 2">
            <a:extLst>
              <a:ext uri="{FF2B5EF4-FFF2-40B4-BE49-F238E27FC236}">
                <a16:creationId xmlns:a16="http://schemas.microsoft.com/office/drawing/2014/main" id="{D7AAD808-42E7-4916-AC8E-B03D20D54372}"/>
              </a:ext>
            </a:extLst>
          </p:cNvPr>
          <p:cNvSpPr>
            <a:spLocks noGrp="1"/>
          </p:cNvSpPr>
          <p:nvPr>
            <p:ph idx="1"/>
          </p:nvPr>
        </p:nvSpPr>
        <p:spPr>
          <a:xfrm>
            <a:off x="838200" y="2141857"/>
            <a:ext cx="6741160" cy="4035106"/>
          </a:xfrm>
        </p:spPr>
        <p:txBody>
          <a:bodyPr/>
          <a:lstStyle/>
          <a:p>
            <a:pPr algn="just"/>
            <a:r>
              <a:rPr lang="en-US" sz="1800" b="0" i="0" dirty="0">
                <a:solidFill>
                  <a:srgbClr val="000000"/>
                </a:solidFill>
                <a:effectLst/>
                <a:latin typeface="Bahnschrift" panose="020B0502040204020203" pitchFamily="34" charset="0"/>
              </a:rPr>
              <a:t>Deafness and hearing loss are widespread and found in every region and country. An estimated 466 million people worldwide – </a:t>
            </a:r>
            <a:r>
              <a:rPr lang="en-US" sz="1800" b="0" i="0" dirty="0">
                <a:solidFill>
                  <a:srgbClr val="FCA311"/>
                </a:solidFill>
                <a:effectLst/>
                <a:latin typeface="Bahnschrift" panose="020B0502040204020203" pitchFamily="34" charset="0"/>
              </a:rPr>
              <a:t>5.5% of the population </a:t>
            </a:r>
            <a:r>
              <a:rPr lang="en-US" sz="1800" b="0" i="0" dirty="0">
                <a:solidFill>
                  <a:srgbClr val="000000"/>
                </a:solidFill>
                <a:effectLst/>
                <a:latin typeface="Bahnschrift" panose="020B0502040204020203" pitchFamily="34" charset="0"/>
              </a:rPr>
              <a:t>– have disabling hearing loss, and this number is expected to rise to </a:t>
            </a:r>
            <a:r>
              <a:rPr lang="en-US" sz="1800" b="0" i="0" dirty="0">
                <a:solidFill>
                  <a:srgbClr val="FCA311"/>
                </a:solidFill>
                <a:effectLst/>
                <a:latin typeface="Bahnschrift" panose="020B0502040204020203" pitchFamily="34" charset="0"/>
              </a:rPr>
              <a:t>1 in 4 by 2050.</a:t>
            </a:r>
          </a:p>
          <a:p>
            <a:pPr algn="just"/>
            <a:r>
              <a:rPr lang="en-US" sz="1800" b="0" i="0" dirty="0">
                <a:solidFill>
                  <a:srgbClr val="000000"/>
                </a:solidFill>
                <a:effectLst/>
                <a:latin typeface="Bahnschrift" panose="020B0502040204020203" pitchFamily="34" charset="0"/>
              </a:rPr>
              <a:t>WHO estimates that unaddressed hearing loss costs the global economy </a:t>
            </a:r>
            <a:r>
              <a:rPr lang="en-US" sz="1800" b="0" i="0" dirty="0">
                <a:solidFill>
                  <a:srgbClr val="FCA311"/>
                </a:solidFill>
                <a:effectLst/>
                <a:latin typeface="Bahnschrift" panose="020B0502040204020203" pitchFamily="34" charset="0"/>
              </a:rPr>
              <a:t>US 980 billion dollars annually </a:t>
            </a:r>
            <a:r>
              <a:rPr lang="en-US" sz="1800" b="0" i="0" dirty="0">
                <a:solidFill>
                  <a:srgbClr val="000000"/>
                </a:solidFill>
                <a:effectLst/>
                <a:latin typeface="Bahnschrift" panose="020B0502040204020203" pitchFamily="34" charset="0"/>
              </a:rPr>
              <a:t>due to health sector costs.</a:t>
            </a:r>
          </a:p>
          <a:p>
            <a:pPr algn="just"/>
            <a:r>
              <a:rPr lang="en-US" sz="1800" b="0" i="0" dirty="0">
                <a:solidFill>
                  <a:srgbClr val="000000"/>
                </a:solidFill>
                <a:effectLst/>
                <a:latin typeface="Bahnschrift" panose="020B0502040204020203" pitchFamily="34" charset="0"/>
              </a:rPr>
              <a:t>Low- and middle-income countries bear a disproportionate burden from hearing loss. WHO estimates that global hearing aid production covers just </a:t>
            </a:r>
            <a:r>
              <a:rPr lang="en-US" sz="1800" b="0" i="0" dirty="0">
                <a:solidFill>
                  <a:srgbClr val="FCA311"/>
                </a:solidFill>
                <a:effectLst/>
                <a:latin typeface="Bahnschrift" panose="020B0502040204020203" pitchFamily="34" charset="0"/>
              </a:rPr>
              <a:t>3% of the need in these countries</a:t>
            </a:r>
            <a:r>
              <a:rPr lang="en-US" sz="1200" dirty="0"/>
              <a:t> </a:t>
            </a:r>
            <a:br>
              <a:rPr lang="en-US" sz="1200" dirty="0"/>
            </a:br>
            <a:r>
              <a:rPr lang="en-US" sz="1800" b="0" i="0" dirty="0">
                <a:solidFill>
                  <a:srgbClr val="000000"/>
                </a:solidFill>
                <a:effectLst/>
                <a:latin typeface="Bahnschrift" panose="020B0502040204020203" pitchFamily="34" charset="0"/>
              </a:rPr>
              <a:t> </a:t>
            </a:r>
            <a:br>
              <a:rPr lang="en-US" dirty="0"/>
            </a:br>
            <a:br>
              <a:rPr lang="en-US" dirty="0"/>
            </a:br>
            <a:endParaRPr lang="en-US" dirty="0"/>
          </a:p>
        </p:txBody>
      </p:sp>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Logo&#10;&#10;Description automatically generated">
            <a:extLst>
              <a:ext uri="{FF2B5EF4-FFF2-40B4-BE49-F238E27FC236}">
                <a16:creationId xmlns:a16="http://schemas.microsoft.com/office/drawing/2014/main" id="{4157ECC6-DAB3-4F11-A861-390CD1887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331" y="1084114"/>
            <a:ext cx="2616508" cy="2308500"/>
          </a:xfrm>
          <a:prstGeom prst="rect">
            <a:avLst/>
          </a:prstGeom>
        </p:spPr>
      </p:pic>
      <p:pic>
        <p:nvPicPr>
          <p:cNvPr id="9" name="Picture 8" descr="Chart, pie chart&#10;&#10;Description automatically generated">
            <a:extLst>
              <a:ext uri="{FF2B5EF4-FFF2-40B4-BE49-F238E27FC236}">
                <a16:creationId xmlns:a16="http://schemas.microsoft.com/office/drawing/2014/main" id="{65B0B542-CE1D-46F6-B6E9-AE81C4F7D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449" y="3527551"/>
            <a:ext cx="4630273" cy="3047053"/>
          </a:xfrm>
          <a:prstGeom prst="rect">
            <a:avLst/>
          </a:prstGeom>
        </p:spPr>
      </p:pic>
    </p:spTree>
    <p:extLst>
      <p:ext uri="{BB962C8B-B14F-4D97-AF65-F5344CB8AC3E}">
        <p14:creationId xmlns:p14="http://schemas.microsoft.com/office/powerpoint/2010/main" val="134848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AAD808-42E7-4916-AC8E-B03D20D54372}"/>
              </a:ext>
            </a:extLst>
          </p:cNvPr>
          <p:cNvSpPr>
            <a:spLocks noGrp="1"/>
          </p:cNvSpPr>
          <p:nvPr>
            <p:ph idx="1"/>
          </p:nvPr>
        </p:nvSpPr>
        <p:spPr>
          <a:xfrm>
            <a:off x="838200" y="1473201"/>
            <a:ext cx="6741160" cy="4035106"/>
          </a:xfrm>
        </p:spPr>
        <p:txBody>
          <a:bodyPr>
            <a:normAutofit/>
          </a:bodyPr>
          <a:lstStyle/>
          <a:p>
            <a:pPr marL="0" indent="0">
              <a:buNone/>
            </a:pPr>
            <a:r>
              <a:rPr lang="en-US" sz="2000" dirty="0">
                <a:solidFill>
                  <a:srgbClr val="14213D"/>
                </a:solidFill>
                <a:latin typeface="Bahnschrift" panose="020B0502040204020203" pitchFamily="34" charset="0"/>
              </a:rPr>
              <a:t>The Seventy-first World Health Assembly  : 26 May 2018</a:t>
            </a:r>
          </a:p>
          <a:p>
            <a:pPr algn="just"/>
            <a:r>
              <a:rPr lang="en-US" sz="1800" b="0" i="0" dirty="0">
                <a:effectLst/>
                <a:latin typeface="Bahnschrift" panose="020B0502040204020203" pitchFamily="34" charset="0"/>
              </a:rPr>
              <a:t>considered the report on improving access to assistive technology Considering that one billion people need </a:t>
            </a:r>
            <a:r>
              <a:rPr lang="en-US" sz="1800" b="0" i="0" dirty="0">
                <a:solidFill>
                  <a:srgbClr val="FCA311"/>
                </a:solidFill>
                <a:effectLst/>
                <a:latin typeface="Bahnschrift" panose="020B0502040204020203" pitchFamily="34" charset="0"/>
              </a:rPr>
              <a:t>assistive technology</a:t>
            </a:r>
            <a:r>
              <a:rPr lang="en-US" sz="1800" b="0" i="0" dirty="0">
                <a:effectLst/>
                <a:latin typeface="Bahnschrift" panose="020B0502040204020203" pitchFamily="34" charset="0"/>
              </a:rPr>
              <a:t>.</a:t>
            </a:r>
          </a:p>
          <a:p>
            <a:pPr algn="just"/>
            <a:r>
              <a:rPr lang="en-US" sz="1800" b="0" i="0" dirty="0">
                <a:solidFill>
                  <a:srgbClr val="231F20"/>
                </a:solidFill>
                <a:effectLst/>
                <a:latin typeface="Bahnschrift" panose="020B0502040204020203" pitchFamily="34" charset="0"/>
              </a:rPr>
              <a:t>Recalling that </a:t>
            </a:r>
            <a:r>
              <a:rPr lang="en-US" sz="1800" b="0" i="0" dirty="0">
                <a:solidFill>
                  <a:srgbClr val="FCA311"/>
                </a:solidFill>
                <a:effectLst/>
                <a:latin typeface="Bahnschrift" panose="020B0502040204020203" pitchFamily="34" charset="0"/>
              </a:rPr>
              <a:t>90% of those who need assistive technology do not have access to it </a:t>
            </a:r>
            <a:r>
              <a:rPr lang="en-US" sz="1800" b="0" i="0" dirty="0">
                <a:solidFill>
                  <a:srgbClr val="231F20"/>
                </a:solidFill>
                <a:effectLst/>
                <a:latin typeface="Bahnschrift" panose="020B0502040204020203" pitchFamily="34" charset="0"/>
              </a:rPr>
              <a:t>and that this has a significant adverse impact on the education, livelihood, health, and well-being of individuals, and on families, communities, and societies.</a:t>
            </a:r>
          </a:p>
          <a:p>
            <a:pPr algn="just"/>
            <a:r>
              <a:rPr lang="en-US" sz="1800" b="0" i="0" dirty="0">
                <a:solidFill>
                  <a:srgbClr val="231F20"/>
                </a:solidFill>
                <a:effectLst/>
                <a:latin typeface="Bahnschrift" panose="020B0502040204020203" pitchFamily="34" charset="0"/>
              </a:rPr>
              <a:t>Another problem that faces the hearing impairment community is lack of sign language knowledge even among hearing-impaired themselves, example in the US even though there are </a:t>
            </a:r>
            <a:r>
              <a:rPr lang="en-US" sz="1800" b="0" i="0" dirty="0">
                <a:solidFill>
                  <a:srgbClr val="FCA311"/>
                </a:solidFill>
                <a:effectLst/>
                <a:latin typeface="Bahnschrift" panose="020B0502040204020203" pitchFamily="34" charset="0"/>
              </a:rPr>
              <a:t>48,000,000</a:t>
            </a:r>
            <a:r>
              <a:rPr lang="en-US" sz="1800" b="0" i="0" dirty="0">
                <a:solidFill>
                  <a:srgbClr val="231F20"/>
                </a:solidFill>
                <a:effectLst/>
                <a:latin typeface="Bahnschrift" panose="020B0502040204020203" pitchFamily="34" charset="0"/>
              </a:rPr>
              <a:t> deaf individuals only </a:t>
            </a:r>
            <a:r>
              <a:rPr lang="en-US" sz="1800" b="0" i="0" dirty="0">
                <a:solidFill>
                  <a:srgbClr val="FCA311"/>
                </a:solidFill>
                <a:effectLst/>
                <a:latin typeface="Bahnschrift" panose="020B0502040204020203" pitchFamily="34" charset="0"/>
              </a:rPr>
              <a:t>2,000,000</a:t>
            </a:r>
            <a:r>
              <a:rPr lang="en-US" sz="1800" b="0" i="0" dirty="0">
                <a:solidFill>
                  <a:srgbClr val="231F20"/>
                </a:solidFill>
                <a:effectLst/>
                <a:latin typeface="Bahnschrift" panose="020B0502040204020203" pitchFamily="34" charset="0"/>
              </a:rPr>
              <a:t> are Sign language Speakers.</a:t>
            </a:r>
          </a:p>
          <a:p>
            <a:pPr algn="just"/>
            <a:endParaRPr lang="en-US" sz="1800" dirty="0">
              <a:latin typeface="Bahnschrift" panose="020B0502040204020203" pitchFamily="34" charset="0"/>
            </a:endParaRPr>
          </a:p>
        </p:txBody>
      </p:sp>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10;&#10;Description automatically generated">
            <a:extLst>
              <a:ext uri="{FF2B5EF4-FFF2-40B4-BE49-F238E27FC236}">
                <a16:creationId xmlns:a16="http://schemas.microsoft.com/office/drawing/2014/main" id="{DDF26780-0507-4410-AA8D-5AC4CAEE3379}"/>
              </a:ext>
            </a:extLst>
          </p:cNvPr>
          <p:cNvPicPr>
            <a:picLocks noChangeAspect="1"/>
          </p:cNvPicPr>
          <p:nvPr/>
        </p:nvPicPr>
        <p:blipFill rotWithShape="1">
          <a:blip r:embed="rId2">
            <a:extLst>
              <a:ext uri="{28A0092B-C50C-407E-A947-70E740481C1C}">
                <a14:useLocalDpi xmlns:a14="http://schemas.microsoft.com/office/drawing/2010/main" val="0"/>
              </a:ext>
            </a:extLst>
          </a:blip>
          <a:srcRect l="14137" t="6395" r="17254" b="14585"/>
          <a:stretch/>
        </p:blipFill>
        <p:spPr>
          <a:xfrm>
            <a:off x="7738052" y="508000"/>
            <a:ext cx="4287521" cy="3209760"/>
          </a:xfrm>
          <a:prstGeom prst="rect">
            <a:avLst/>
          </a:prstGeom>
        </p:spPr>
      </p:pic>
      <p:pic>
        <p:nvPicPr>
          <p:cNvPr id="11" name="Picture 10" descr="Chart, pie chart&#10;&#10;Description automatically generated">
            <a:extLst>
              <a:ext uri="{FF2B5EF4-FFF2-40B4-BE49-F238E27FC236}">
                <a16:creationId xmlns:a16="http://schemas.microsoft.com/office/drawing/2014/main" id="{D775A0E1-B3C2-418C-882C-645D55C2169D}"/>
              </a:ext>
            </a:extLst>
          </p:cNvPr>
          <p:cNvPicPr>
            <a:picLocks noChangeAspect="1"/>
          </p:cNvPicPr>
          <p:nvPr/>
        </p:nvPicPr>
        <p:blipFill rotWithShape="1">
          <a:blip r:embed="rId3">
            <a:extLst>
              <a:ext uri="{28A0092B-C50C-407E-A947-70E740481C1C}">
                <a14:useLocalDpi xmlns:a14="http://schemas.microsoft.com/office/drawing/2010/main" val="0"/>
              </a:ext>
            </a:extLst>
          </a:blip>
          <a:srcRect l="13733" r="16400" b="16495"/>
          <a:stretch/>
        </p:blipFill>
        <p:spPr>
          <a:xfrm>
            <a:off x="7976812" y="3541461"/>
            <a:ext cx="4215188" cy="3274681"/>
          </a:xfrm>
          <a:prstGeom prst="rect">
            <a:avLst/>
          </a:prstGeom>
        </p:spPr>
      </p:pic>
    </p:spTree>
    <p:extLst>
      <p:ext uri="{BB962C8B-B14F-4D97-AF65-F5344CB8AC3E}">
        <p14:creationId xmlns:p14="http://schemas.microsoft.com/office/powerpoint/2010/main" val="1238031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952ED41-B7A5-46E9-96A6-8DA6428FDA2D}"/>
              </a:ext>
            </a:extLst>
          </p:cNvPr>
          <p:cNvSpPr>
            <a:spLocks noGrp="1"/>
          </p:cNvSpPr>
          <p:nvPr>
            <p:ph type="title"/>
          </p:nvPr>
        </p:nvSpPr>
        <p:spPr/>
        <p:txBody>
          <a:bodyPr/>
          <a:lstStyle/>
          <a:p>
            <a:r>
              <a:rPr lang="en-US" dirty="0">
                <a:latin typeface="Bahnschrift" panose="020B0502040204020203" pitchFamily="34" charset="0"/>
              </a:rPr>
              <a:t>DIFFICULTIES THE HEARING INDIVIDUALS FACE EVERYDAY</a:t>
            </a:r>
          </a:p>
        </p:txBody>
      </p:sp>
      <p:sp>
        <p:nvSpPr>
          <p:cNvPr id="7" name="Content Placeholder 6">
            <a:extLst>
              <a:ext uri="{FF2B5EF4-FFF2-40B4-BE49-F238E27FC236}">
                <a16:creationId xmlns:a16="http://schemas.microsoft.com/office/drawing/2014/main" id="{1313D39E-2817-4E97-A5CA-638D94243129}"/>
              </a:ext>
            </a:extLst>
          </p:cNvPr>
          <p:cNvSpPr>
            <a:spLocks noGrp="1"/>
          </p:cNvSpPr>
          <p:nvPr>
            <p:ph idx="1"/>
          </p:nvPr>
        </p:nvSpPr>
        <p:spPr/>
        <p:txBody>
          <a:bodyPr>
            <a:normAutofit/>
          </a:bodyPr>
          <a:lstStyle/>
          <a:p>
            <a:r>
              <a:rPr lang="en-US" sz="1800" b="0" i="0" dirty="0">
                <a:solidFill>
                  <a:srgbClr val="FCA311"/>
                </a:solidFill>
                <a:effectLst/>
                <a:latin typeface="Bahnschrift" panose="020B0502040204020203" pitchFamily="34" charset="0"/>
              </a:rPr>
              <a:t>Sign language misunderstandings</a:t>
            </a:r>
            <a:r>
              <a:rPr lang="en-US" sz="1800" dirty="0">
                <a:latin typeface="Bahnschrift" panose="020B0502040204020203" pitchFamily="34" charset="0"/>
              </a:rPr>
              <a:t> </a:t>
            </a:r>
          </a:p>
          <a:p>
            <a:pPr marL="0" indent="0" algn="just">
              <a:buNone/>
            </a:pPr>
            <a:r>
              <a:rPr lang="en-US" sz="1800" b="0" i="0" dirty="0">
                <a:solidFill>
                  <a:srgbClr val="231F20"/>
                </a:solidFill>
                <a:effectLst/>
                <a:latin typeface="Bahnschrift" panose="020B0502040204020203" pitchFamily="34" charset="0"/>
              </a:rPr>
              <a:t>Sign language is far from universal, and different standards exist in different countries</a:t>
            </a:r>
            <a:r>
              <a:rPr lang="en-US" sz="1800" dirty="0">
                <a:latin typeface="Bahnschrift" panose="020B0502040204020203" pitchFamily="34" charset="0"/>
              </a:rPr>
              <a:t> of the same language Ex: </a:t>
            </a:r>
            <a:r>
              <a:rPr lang="en-US" sz="1800" b="0" i="0" dirty="0">
                <a:solidFill>
                  <a:srgbClr val="231F20"/>
                </a:solidFill>
                <a:effectLst/>
                <a:latin typeface="Bahnschrift" panose="020B0502040204020203" pitchFamily="34" charset="0"/>
              </a:rPr>
              <a:t>the differences between Egyptian and Libyan Sign Language</a:t>
            </a:r>
            <a:r>
              <a:rPr lang="en-US" sz="1000" dirty="0"/>
              <a:t>   </a:t>
            </a:r>
            <a:endParaRPr lang="en-US" sz="1800" dirty="0">
              <a:latin typeface="Bahnschrift" panose="020B0502040204020203" pitchFamily="34" charset="0"/>
            </a:endParaRPr>
          </a:p>
          <a:p>
            <a:r>
              <a:rPr lang="en-US" sz="1800" b="0" i="0" dirty="0">
                <a:solidFill>
                  <a:srgbClr val="FCA311"/>
                </a:solidFill>
                <a:effectLst/>
                <a:latin typeface="Bahnschrift" panose="020B0502040204020203" pitchFamily="34" charset="0"/>
              </a:rPr>
              <a:t>Job applications and interviews</a:t>
            </a:r>
            <a:r>
              <a:rPr lang="en-US" sz="1800" dirty="0">
                <a:latin typeface="Bahnschrift" panose="020B0502040204020203" pitchFamily="34" charset="0"/>
              </a:rPr>
              <a:t> </a:t>
            </a:r>
          </a:p>
          <a:p>
            <a:pPr marL="0" indent="0" algn="just">
              <a:buNone/>
            </a:pPr>
            <a:r>
              <a:rPr lang="en-US" sz="1800" b="0" i="0" dirty="0">
                <a:solidFill>
                  <a:srgbClr val="231F20"/>
                </a:solidFill>
                <a:effectLst/>
                <a:latin typeface="Bahnschrift" panose="020B0502040204020203" pitchFamily="34" charset="0"/>
              </a:rPr>
              <a:t>Those who are hard of hearing or deaf may sometimes feel completely ignored when they reveal their hearing status on application forms, possibly because recruiters see it as too much extra work to accommodate them.</a:t>
            </a:r>
            <a:r>
              <a:rPr lang="en-US" sz="1200" dirty="0"/>
              <a:t> </a:t>
            </a:r>
            <a:endParaRPr lang="en-US" sz="1800" dirty="0">
              <a:latin typeface="Bahnschrift" panose="020B0502040204020203" pitchFamily="34" charset="0"/>
            </a:endParaRPr>
          </a:p>
          <a:p>
            <a:r>
              <a:rPr lang="en-US" sz="1800" b="0" i="0" dirty="0">
                <a:solidFill>
                  <a:srgbClr val="FCA311"/>
                </a:solidFill>
                <a:effectLst/>
                <a:latin typeface="Bahnschrift" panose="020B0502040204020203" pitchFamily="34" charset="0"/>
              </a:rPr>
              <a:t>Depression and anxiety</a:t>
            </a:r>
            <a:r>
              <a:rPr lang="en-US" sz="1800" dirty="0">
                <a:latin typeface="Bahnschrift" panose="020B0502040204020203" pitchFamily="34" charset="0"/>
              </a:rPr>
              <a:t> </a:t>
            </a:r>
          </a:p>
          <a:p>
            <a:pPr marL="0" indent="0" algn="just">
              <a:buNone/>
            </a:pPr>
            <a:r>
              <a:rPr lang="en-US" sz="1800" b="0" i="0" dirty="0">
                <a:solidFill>
                  <a:srgbClr val="231F20"/>
                </a:solidFill>
                <a:effectLst/>
                <a:latin typeface="Bahnschrift" panose="020B0502040204020203" pitchFamily="34" charset="0"/>
              </a:rPr>
              <a:t>Studies reveal that deaf people are around </a:t>
            </a:r>
            <a:r>
              <a:rPr lang="en-US" sz="1800" b="0" i="0" dirty="0">
                <a:solidFill>
                  <a:srgbClr val="FCA311"/>
                </a:solidFill>
                <a:effectLst/>
                <a:latin typeface="Bahnschrift" panose="020B0502040204020203" pitchFamily="34" charset="0"/>
              </a:rPr>
              <a:t>twice</a:t>
            </a:r>
            <a:r>
              <a:rPr lang="en-US" sz="1800" b="0" i="0" dirty="0">
                <a:solidFill>
                  <a:srgbClr val="231F20"/>
                </a:solidFill>
                <a:effectLst/>
                <a:latin typeface="Bahnschrift" panose="020B0502040204020203" pitchFamily="34" charset="0"/>
              </a:rPr>
              <a:t> as likely to suffer from psychological problems such as depression and anxiety. Research suggests this stems from </a:t>
            </a:r>
            <a:r>
              <a:rPr lang="en-US" sz="1800" b="0" i="0" dirty="0">
                <a:solidFill>
                  <a:srgbClr val="FCA311"/>
                </a:solidFill>
                <a:effectLst/>
                <a:latin typeface="Bahnschrift" panose="020B0502040204020203" pitchFamily="34" charset="0"/>
              </a:rPr>
              <a:t>feelings of isolation. </a:t>
            </a:r>
          </a:p>
          <a:p>
            <a:r>
              <a:rPr lang="en-US" sz="1800" b="0" i="0" dirty="0">
                <a:solidFill>
                  <a:srgbClr val="FCA311"/>
                </a:solidFill>
                <a:effectLst/>
                <a:latin typeface="Bahnschrift" panose="020B0502040204020203" pitchFamily="34" charset="0"/>
              </a:rPr>
              <a:t>Social Isolation</a:t>
            </a:r>
            <a:r>
              <a:rPr lang="en-US" sz="1800" dirty="0">
                <a:latin typeface="Bahnschrift" panose="020B0502040204020203" pitchFamily="34" charset="0"/>
              </a:rPr>
              <a:t> </a:t>
            </a:r>
          </a:p>
          <a:p>
            <a:pPr marL="0" indent="0" algn="just">
              <a:buNone/>
            </a:pPr>
            <a:r>
              <a:rPr lang="en-US" sz="1800" b="0" i="0" dirty="0">
                <a:solidFill>
                  <a:srgbClr val="FCA311"/>
                </a:solidFill>
                <a:effectLst/>
                <a:latin typeface="Bahnschrift" panose="020B0502040204020203" pitchFamily="34" charset="0"/>
              </a:rPr>
              <a:t>Nine in 10 </a:t>
            </a:r>
            <a:r>
              <a:rPr lang="en-US" sz="1800" b="0" i="0" dirty="0">
                <a:solidFill>
                  <a:srgbClr val="231F20"/>
                </a:solidFill>
                <a:effectLst/>
                <a:latin typeface="Bahnschrift" panose="020B0502040204020203" pitchFamily="34" charset="0"/>
              </a:rPr>
              <a:t>deaf children are born to hearing parents, yet less than a third have family members who</a:t>
            </a:r>
            <a:br>
              <a:rPr lang="en-US" sz="1800" b="0" i="0" dirty="0">
                <a:solidFill>
                  <a:srgbClr val="231F20"/>
                </a:solidFill>
                <a:effectLst/>
                <a:latin typeface="Bahnschrift" panose="020B0502040204020203" pitchFamily="34" charset="0"/>
              </a:rPr>
            </a:br>
            <a:r>
              <a:rPr lang="en-US" sz="1800" b="0" i="0" dirty="0">
                <a:solidFill>
                  <a:srgbClr val="231F20"/>
                </a:solidFill>
                <a:effectLst/>
                <a:latin typeface="Bahnschrift" panose="020B0502040204020203" pitchFamily="34" charset="0"/>
              </a:rPr>
              <a:t>sign regularly.</a:t>
            </a:r>
          </a:p>
        </p:txBody>
      </p:sp>
      <p:sp>
        <p:nvSpPr>
          <p:cNvPr id="4" name="Rectangle 3">
            <a:extLst>
              <a:ext uri="{FF2B5EF4-FFF2-40B4-BE49-F238E27FC236}">
                <a16:creationId xmlns:a16="http://schemas.microsoft.com/office/drawing/2014/main" id="{399920E3-869C-46CD-83EB-2C4447E49C25}"/>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D09948-98C2-4347-BA9F-C30EA87C4734}"/>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1575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EC5F-C423-41E3-961D-650AF61AFA15}"/>
              </a:ext>
            </a:extLst>
          </p:cNvPr>
          <p:cNvSpPr>
            <a:spLocks noGrp="1"/>
          </p:cNvSpPr>
          <p:nvPr>
            <p:ph type="title"/>
          </p:nvPr>
        </p:nvSpPr>
        <p:spPr/>
        <p:txBody>
          <a:bodyPr/>
          <a:lstStyle/>
          <a:p>
            <a:r>
              <a:rPr lang="en-US" dirty="0">
                <a:latin typeface="Bahnschrift" panose="020B0502040204020203" pitchFamily="34" charset="0"/>
              </a:rPr>
              <a:t>PROPOSED SOLUTION</a:t>
            </a:r>
          </a:p>
        </p:txBody>
      </p:sp>
      <p:sp>
        <p:nvSpPr>
          <p:cNvPr id="3" name="Content Placeholder 2">
            <a:extLst>
              <a:ext uri="{FF2B5EF4-FFF2-40B4-BE49-F238E27FC236}">
                <a16:creationId xmlns:a16="http://schemas.microsoft.com/office/drawing/2014/main" id="{D7AAD808-42E7-4916-AC8E-B03D20D54372}"/>
              </a:ext>
            </a:extLst>
          </p:cNvPr>
          <p:cNvSpPr>
            <a:spLocks noGrp="1"/>
          </p:cNvSpPr>
          <p:nvPr>
            <p:ph idx="1"/>
          </p:nvPr>
        </p:nvSpPr>
        <p:spPr>
          <a:xfrm>
            <a:off x="838200" y="1825625"/>
            <a:ext cx="6670040" cy="4351338"/>
          </a:xfrm>
        </p:spPr>
        <p:txBody>
          <a:bodyPr>
            <a:normAutofit/>
          </a:bodyPr>
          <a:lstStyle/>
          <a:p>
            <a:pPr algn="just"/>
            <a:r>
              <a:rPr lang="en-US" sz="1800" b="0" i="0" dirty="0">
                <a:solidFill>
                  <a:srgbClr val="231F20"/>
                </a:solidFill>
                <a:effectLst/>
                <a:latin typeface="Bahnschrift" panose="020B0502040204020203" pitchFamily="34" charset="0"/>
              </a:rPr>
              <a:t>We used the power of assistive technology to increase the quality of life by opening up new opportunities to disabled people and increasing the range of options open to them.</a:t>
            </a:r>
          </a:p>
          <a:p>
            <a:pPr algn="just"/>
            <a:r>
              <a:rPr lang="en-US" sz="1800" b="0" i="0" dirty="0">
                <a:solidFill>
                  <a:srgbClr val="231F20"/>
                </a:solidFill>
                <a:effectLst/>
                <a:latin typeface="Bahnschrift" panose="020B0502040204020203" pitchFamily="34" charset="0"/>
              </a:rPr>
              <a:t>Our team developed an artificial intelligence (AI) powered system for </a:t>
            </a:r>
            <a:r>
              <a:rPr lang="en-US" sz="1800" b="0" i="0" dirty="0">
                <a:solidFill>
                  <a:srgbClr val="FCA311"/>
                </a:solidFill>
                <a:effectLst/>
                <a:latin typeface="Bahnschrift" panose="020B0502040204020203" pitchFamily="34" charset="0"/>
              </a:rPr>
              <a:t>the deaf and mute people</a:t>
            </a:r>
            <a:r>
              <a:rPr lang="en-US" sz="1800" b="0" i="0" dirty="0">
                <a:solidFill>
                  <a:srgbClr val="231F20"/>
                </a:solidFill>
                <a:effectLst/>
                <a:latin typeface="Bahnschrift" panose="020B0502040204020203" pitchFamily="34" charset="0"/>
              </a:rPr>
              <a:t>, Implementing our solution on mobile and web applications will offer a low-cost superior approach to translating Arabic sign language into text and vice versa in </a:t>
            </a:r>
            <a:r>
              <a:rPr lang="en-US" sz="1800" b="0" i="0" dirty="0">
                <a:solidFill>
                  <a:srgbClr val="FCA311"/>
                </a:solidFill>
                <a:effectLst/>
                <a:latin typeface="Bahnschrift" panose="020B0502040204020203" pitchFamily="34" charset="0"/>
              </a:rPr>
              <a:t>real-time. </a:t>
            </a:r>
          </a:p>
          <a:p>
            <a:pPr algn="just"/>
            <a:r>
              <a:rPr lang="en-US" sz="1800" b="0" i="0" dirty="0">
                <a:solidFill>
                  <a:srgbClr val="231F20"/>
                </a:solidFill>
                <a:effectLst/>
                <a:latin typeface="Bahnschrift" panose="020B0502040204020203" pitchFamily="34" charset="0"/>
              </a:rPr>
              <a:t>The proposed Arabic Sign Language Translator system does not rely on using any gloves or visual markings to accomplish the recognition job. As an alternative, it deals with images of bare hands, which allows the user to interact with the system in a </a:t>
            </a:r>
            <a:r>
              <a:rPr lang="en-US" sz="1800" b="0" i="0" dirty="0">
                <a:solidFill>
                  <a:srgbClr val="FCA311"/>
                </a:solidFill>
                <a:effectLst/>
                <a:latin typeface="Bahnschrift" panose="020B0502040204020203" pitchFamily="34" charset="0"/>
              </a:rPr>
              <a:t>natural way</a:t>
            </a:r>
            <a:r>
              <a:rPr lang="en-US" sz="1800" b="0" i="0" dirty="0">
                <a:solidFill>
                  <a:srgbClr val="231F20"/>
                </a:solidFill>
                <a:effectLst/>
                <a:latin typeface="Bahnschrift" panose="020B0502040204020203" pitchFamily="34" charset="0"/>
              </a:rPr>
              <a:t>.</a:t>
            </a:r>
          </a:p>
        </p:txBody>
      </p:sp>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icon&#10;&#10;Description automatically generated">
            <a:extLst>
              <a:ext uri="{FF2B5EF4-FFF2-40B4-BE49-F238E27FC236}">
                <a16:creationId xmlns:a16="http://schemas.microsoft.com/office/drawing/2014/main" id="{94F974D9-A257-4483-9F99-2818A0105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240" y="1422400"/>
            <a:ext cx="4351338" cy="4351338"/>
          </a:xfrm>
          <a:prstGeom prst="rect">
            <a:avLst/>
          </a:prstGeom>
        </p:spPr>
      </p:pic>
    </p:spTree>
    <p:extLst>
      <p:ext uri="{BB962C8B-B14F-4D97-AF65-F5344CB8AC3E}">
        <p14:creationId xmlns:p14="http://schemas.microsoft.com/office/powerpoint/2010/main" val="2051836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EC5F-C423-41E3-961D-650AF61AFA15}"/>
              </a:ext>
            </a:extLst>
          </p:cNvPr>
          <p:cNvSpPr>
            <a:spLocks noGrp="1"/>
          </p:cNvSpPr>
          <p:nvPr>
            <p:ph type="title"/>
          </p:nvPr>
        </p:nvSpPr>
        <p:spPr/>
        <p:txBody>
          <a:bodyPr/>
          <a:lstStyle/>
          <a:p>
            <a:r>
              <a:rPr lang="en-US" dirty="0">
                <a:latin typeface="Bahnschrift" panose="020B0502040204020203" pitchFamily="34" charset="0"/>
              </a:rPr>
              <a:t>INTRODUCING</a:t>
            </a:r>
          </a:p>
        </p:txBody>
      </p:sp>
      <p:sp>
        <p:nvSpPr>
          <p:cNvPr id="3" name="Content Placeholder 2">
            <a:extLst>
              <a:ext uri="{FF2B5EF4-FFF2-40B4-BE49-F238E27FC236}">
                <a16:creationId xmlns:a16="http://schemas.microsoft.com/office/drawing/2014/main" id="{D7AAD808-42E7-4916-AC8E-B03D20D54372}"/>
              </a:ext>
            </a:extLst>
          </p:cNvPr>
          <p:cNvSpPr>
            <a:spLocks noGrp="1"/>
          </p:cNvSpPr>
          <p:nvPr>
            <p:ph idx="1"/>
          </p:nvPr>
        </p:nvSpPr>
        <p:spPr>
          <a:xfrm>
            <a:off x="838200" y="4267199"/>
            <a:ext cx="10515600" cy="1909763"/>
          </a:xfrm>
        </p:spPr>
        <p:txBody>
          <a:bodyPr/>
          <a:lstStyle/>
          <a:p>
            <a:pPr algn="just"/>
            <a:r>
              <a:rPr lang="en-US" sz="1800" b="0" i="0" dirty="0">
                <a:solidFill>
                  <a:srgbClr val="231F20"/>
                </a:solidFill>
                <a:effectLst/>
                <a:latin typeface="Bahnschrift" panose="020B0502040204020203" pitchFamily="34" charset="0"/>
              </a:rPr>
              <a:t>Easy-to-use innovative digital interpreter dubbed as </a:t>
            </a:r>
            <a:r>
              <a:rPr lang="en-US" sz="1800" b="0" i="0" dirty="0">
                <a:solidFill>
                  <a:srgbClr val="FCA311"/>
                </a:solidFill>
                <a:effectLst/>
                <a:latin typeface="Bahnschrift" panose="020B0502040204020203" pitchFamily="34" charset="0"/>
              </a:rPr>
              <a:t>“Google Translate for the deaf and mute” </a:t>
            </a:r>
            <a:r>
              <a:rPr lang="en-US" sz="1800" b="0" i="0" dirty="0">
                <a:solidFill>
                  <a:srgbClr val="231F20"/>
                </a:solidFill>
                <a:effectLst/>
                <a:latin typeface="Bahnschrift" panose="020B0502040204020203" pitchFamily="34" charset="0"/>
              </a:rPr>
              <a:t>works by placing a smartphone or webcam in front of the user while the app translates gestures or sign language into text.</a:t>
            </a:r>
            <a:r>
              <a:rPr lang="en-US" sz="1800" dirty="0">
                <a:latin typeface="Bahnschrift" panose="020B0502040204020203" pitchFamily="34" charset="0"/>
              </a:rPr>
              <a:t> </a:t>
            </a:r>
          </a:p>
          <a:p>
            <a:pPr algn="just"/>
            <a:r>
              <a:rPr lang="en-US" sz="1800" b="0" i="0" dirty="0">
                <a:solidFill>
                  <a:srgbClr val="231F20"/>
                </a:solidFill>
                <a:effectLst/>
                <a:latin typeface="Bahnschrift" panose="020B0502040204020203" pitchFamily="34" charset="0"/>
              </a:rPr>
              <a:t>SIGNARA uses neural networks and computer vision to recognize the video of a sign language speaker and then smart algorithms translate it into speech. And the vise versa works by animating the input text into sign language.</a:t>
            </a:r>
            <a:r>
              <a:rPr lang="en-US" sz="1800" dirty="0">
                <a:latin typeface="Bahnschrift" panose="020B0502040204020203" pitchFamily="34" charset="0"/>
              </a:rPr>
              <a:t> </a:t>
            </a:r>
            <a:endParaRPr lang="en-US" dirty="0"/>
          </a:p>
        </p:txBody>
      </p:sp>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Logo&#10;&#10;Description automatically generated">
            <a:extLst>
              <a:ext uri="{FF2B5EF4-FFF2-40B4-BE49-F238E27FC236}">
                <a16:creationId xmlns:a16="http://schemas.microsoft.com/office/drawing/2014/main" id="{696555A1-3498-48DA-8D2C-E946710EC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646" y="1690688"/>
            <a:ext cx="7486709" cy="2308775"/>
          </a:xfrm>
          <a:prstGeom prst="rect">
            <a:avLst/>
          </a:prstGeom>
        </p:spPr>
      </p:pic>
    </p:spTree>
    <p:extLst>
      <p:ext uri="{BB962C8B-B14F-4D97-AF65-F5344CB8AC3E}">
        <p14:creationId xmlns:p14="http://schemas.microsoft.com/office/powerpoint/2010/main" val="287557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AB3A5-F2D8-4D03-973A-2C7B53D718DC}"/>
              </a:ext>
            </a:extLst>
          </p:cNvPr>
          <p:cNvSpPr/>
          <p:nvPr/>
        </p:nvSpPr>
        <p:spPr>
          <a:xfrm>
            <a:off x="0" y="0"/>
            <a:ext cx="679508" cy="4035105"/>
          </a:xfrm>
          <a:prstGeom prst="rect">
            <a:avLst/>
          </a:prstGeom>
          <a:solidFill>
            <a:srgbClr val="14213D"/>
          </a:solidFill>
          <a:ln>
            <a:solidFill>
              <a:srgbClr val="142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5B51EF-D8BD-4FDA-A2F5-3F647CD3A1D3}"/>
              </a:ext>
            </a:extLst>
          </p:cNvPr>
          <p:cNvSpPr/>
          <p:nvPr/>
        </p:nvSpPr>
        <p:spPr>
          <a:xfrm>
            <a:off x="0" y="4051883"/>
            <a:ext cx="679508" cy="2806117"/>
          </a:xfrm>
          <a:prstGeom prst="rect">
            <a:avLst/>
          </a:prstGeom>
          <a:solidFill>
            <a:srgbClr val="FCA311"/>
          </a:solidFill>
          <a:ln>
            <a:solidFill>
              <a:srgbClr val="FCA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48F877C-E23D-411A-B209-C090EC1CC1EE}"/>
              </a:ext>
            </a:extLst>
          </p:cNvPr>
          <p:cNvSpPr>
            <a:spLocks noGrp="1"/>
          </p:cNvSpPr>
          <p:nvPr>
            <p:ph type="title"/>
          </p:nvPr>
        </p:nvSpPr>
        <p:spPr/>
        <p:txBody>
          <a:bodyPr/>
          <a:lstStyle/>
          <a:p>
            <a:r>
              <a:rPr lang="en-US" dirty="0">
                <a:latin typeface="Bahnschrift" panose="020B0502040204020203" pitchFamily="34" charset="0"/>
              </a:rPr>
              <a:t>DEMO VIDEO</a:t>
            </a:r>
          </a:p>
        </p:txBody>
      </p:sp>
      <p:pic>
        <p:nvPicPr>
          <p:cNvPr id="9" name="Picture 8" descr="A picture containing text, sign, outdoor&#10;&#10;Description automatically generated">
            <a:extLst>
              <a:ext uri="{FF2B5EF4-FFF2-40B4-BE49-F238E27FC236}">
                <a16:creationId xmlns:a16="http://schemas.microsoft.com/office/drawing/2014/main" id="{E48490B2-C0B1-4EAC-8760-210B1B5EF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785" y="1027906"/>
            <a:ext cx="5236612" cy="5236612"/>
          </a:xfrm>
          <a:prstGeom prst="rect">
            <a:avLst/>
          </a:prstGeom>
        </p:spPr>
      </p:pic>
    </p:spTree>
    <p:extLst>
      <p:ext uri="{BB962C8B-B14F-4D97-AF65-F5344CB8AC3E}">
        <p14:creationId xmlns:p14="http://schemas.microsoft.com/office/powerpoint/2010/main" val="3063284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2043</Words>
  <Application>Microsoft Office PowerPoint</Application>
  <PresentationFormat>Widescreen</PresentationFormat>
  <Paragraphs>129</Paragraphs>
  <Slides>35</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Bahnschrift</vt:lpstr>
      <vt:lpstr>Calibri</vt:lpstr>
      <vt:lpstr>Calibri Light</vt:lpstr>
      <vt:lpstr>Office Theme</vt:lpstr>
      <vt:lpstr>PowerPoint Presentation</vt:lpstr>
      <vt:lpstr>PowerPoint Presentation</vt:lpstr>
      <vt:lpstr>INTRODUCTION</vt:lpstr>
      <vt:lpstr>PROBLEM STATEMENT</vt:lpstr>
      <vt:lpstr>PowerPoint Presentation</vt:lpstr>
      <vt:lpstr>DIFFICULTIES THE HEARING INDIVIDUALS FACE EVERYDAY</vt:lpstr>
      <vt:lpstr>PROPOSED SOLUTION</vt:lpstr>
      <vt:lpstr>INTRODUCING</vt:lpstr>
      <vt:lpstr>DEMO VIDEO</vt:lpstr>
      <vt:lpstr>DEMO VIDEO</vt:lpstr>
      <vt:lpstr>SIGN TO TEXT</vt:lpstr>
      <vt:lpstr>WORDS</vt:lpstr>
      <vt:lpstr>DATASET</vt:lpstr>
      <vt:lpstr>PowerPoint Presentation</vt:lpstr>
      <vt:lpstr>DATASET</vt:lpstr>
      <vt:lpstr>DATA COLLECTION</vt:lpstr>
      <vt:lpstr>FEATURE ENGINEERING</vt:lpstr>
      <vt:lpstr>DEEP LEARNING MODELS</vt:lpstr>
      <vt:lpstr>CONV1D</vt:lpstr>
      <vt:lpstr>LSTM</vt:lpstr>
      <vt:lpstr>TRANSFORMERS</vt:lpstr>
      <vt:lpstr>LSTM With CTC</vt:lpstr>
      <vt:lpstr>CHARACTERS</vt:lpstr>
      <vt:lpstr>DEEP LEARNING MODEL</vt:lpstr>
      <vt:lpstr>TRANSFER LEARNING (VGG16)</vt:lpstr>
      <vt:lpstr>CHARACTERS SUMMARY</vt:lpstr>
      <vt:lpstr>TEXT TO SIGN</vt:lpstr>
      <vt:lpstr>TEXT TO SIGN FLOW</vt:lpstr>
      <vt:lpstr>TEXT TO SIGN PROCESSING</vt:lpstr>
      <vt:lpstr>SYSTEM</vt:lpstr>
      <vt:lpstr>TECHNOLOGIES USED</vt:lpstr>
      <vt:lpstr>POSITIVE IMPACT ON SUSTAINABILITY</vt:lpstr>
      <vt:lpstr>WORKFLOW</vt:lpstr>
      <vt:lpstr>FUTURE IMPROVEMENTS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es-Ayaelghannam2021</dc:creator>
  <cp:lastModifiedBy>es-Ayaelghannam2021</cp:lastModifiedBy>
  <cp:revision>17</cp:revision>
  <dcterms:created xsi:type="dcterms:W3CDTF">2021-10-23T20:30:24Z</dcterms:created>
  <dcterms:modified xsi:type="dcterms:W3CDTF">2021-10-24T18:35:19Z</dcterms:modified>
</cp:coreProperties>
</file>